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2"/>
  </p:notesMasterIdLst>
  <p:handoutMasterIdLst>
    <p:handoutMasterId r:id="rId23"/>
  </p:handoutMasterIdLst>
  <p:sldIdLst>
    <p:sldId id="256" r:id="rId3"/>
    <p:sldId id="286" r:id="rId4"/>
    <p:sldId id="309" r:id="rId5"/>
    <p:sldId id="279" r:id="rId6"/>
    <p:sldId id="283" r:id="rId7"/>
    <p:sldId id="313" r:id="rId8"/>
    <p:sldId id="287" r:id="rId9"/>
    <p:sldId id="310" r:id="rId10"/>
    <p:sldId id="311" r:id="rId11"/>
    <p:sldId id="312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08" r:id="rId20"/>
    <p:sldId id="306" r:id="rId21"/>
  </p:sldIdLst>
  <p:sldSz cx="9906000" cy="6858000" type="A4"/>
  <p:notesSz cx="6797675" cy="992822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  <a:srgbClr val="0000FF"/>
    <a:srgbClr val="009900"/>
    <a:srgbClr val="005A9B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5" autoAdjust="0"/>
    <p:restoredTop sz="86432" autoAdjust="0"/>
  </p:normalViewPr>
  <p:slideViewPr>
    <p:cSldViewPr snapToGrid="0">
      <p:cViewPr varScale="1">
        <p:scale>
          <a:sx n="99" d="100"/>
          <a:sy n="99" d="100"/>
        </p:scale>
        <p:origin x="1602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8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pPr>
              <a:defRPr/>
            </a:pPr>
            <a:fld id="{34D4E493-69A1-426E-BFCB-84D068DF1938}" type="datetimeFigureOut">
              <a:rPr lang="en-AU"/>
              <a:pPr>
                <a:defRPr/>
              </a:pPr>
              <a:t>20/05/2020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pPr>
              <a:defRPr/>
            </a:pPr>
            <a:fld id="{55A4DAD8-1E01-4961-B185-F1C913214C8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9255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pPr>
              <a:defRPr/>
            </a:pPr>
            <a:fld id="{2DEA6205-5509-4109-A78E-08512F5C6477}" type="datetimeFigureOut">
              <a:rPr lang="en-AU"/>
              <a:pPr>
                <a:defRPr/>
              </a:pPr>
              <a:t>20/05/2020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pPr lvl="0"/>
            <a:endParaRPr lang="en-AU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pPr>
              <a:defRPr/>
            </a:pPr>
            <a:fld id="{8BC8BD69-CA8B-4D23-877C-1F7DB49509F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34033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5688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38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3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Here we arbitrarily define 4 categories – could be more or less depending on data availability (technique completely transferable to any site that is removed from sharp gradients in radon flux)</a:t>
            </a:r>
          </a:p>
          <a:p>
            <a:r>
              <a:rPr lang="en-AU" dirty="0" smtClean="0"/>
              <a:t>Categories pertain to the mean atmospheric</a:t>
            </a:r>
            <a:r>
              <a:rPr lang="en-AU" baseline="0" dirty="0" smtClean="0"/>
              <a:t> stability state over the 10-12 hour accumulation period</a:t>
            </a:r>
            <a:endParaRPr lang="en-AU" dirty="0" smtClean="0"/>
          </a:p>
          <a:p>
            <a:r>
              <a:rPr lang="en-AU" dirty="0" smtClean="0"/>
              <a:t>Different stability classifications may be required for different seasons</a:t>
            </a:r>
            <a:r>
              <a:rPr lang="en-AU" baseline="0" dirty="0" smtClean="0"/>
              <a:t> if snow/ice changes the radon flux</a:t>
            </a:r>
          </a:p>
          <a:p>
            <a:r>
              <a:rPr lang="en-AU" baseline="0" dirty="0" smtClean="0"/>
              <a:t>The width of the accumulation window can be changed to accommodate seasonal changes in daylight hours – and the accumulated radon concentrations can be referenced to the starting value (i.e. just after sunset)</a:t>
            </a:r>
          </a:p>
          <a:p>
            <a:r>
              <a:rPr lang="en-AU" baseline="0" dirty="0" smtClean="0"/>
              <a:t>Although the categories are only defined for a 10-12 hour period, atmospheric “persistence” usually (more than 70% of the time) means that the classifications can be applied to whole days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38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3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38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38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38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Assumed radon flux in this case was 20 </a:t>
            </a:r>
            <a:r>
              <a:rPr lang="en-AU" dirty="0" err="1" smtClean="0"/>
              <a:t>mBq</a:t>
            </a:r>
            <a:r>
              <a:rPr lang="en-AU" dirty="0" smtClean="0"/>
              <a:t> m</a:t>
            </a:r>
            <a:r>
              <a:rPr lang="en-AU" baseline="30000" dirty="0" smtClean="0"/>
              <a:t>-2</a:t>
            </a:r>
            <a:r>
              <a:rPr lang="en-AU" dirty="0" smtClean="0"/>
              <a:t> s</a:t>
            </a:r>
            <a:r>
              <a:rPr lang="en-AU" baseline="30000" dirty="0" smtClean="0"/>
              <a:t>-1</a:t>
            </a:r>
            <a:endParaRPr lang="en-AU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38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Model performance is generally poorest under</a:t>
            </a:r>
            <a:r>
              <a:rPr lang="en-AU" baseline="0" dirty="0" smtClean="0"/>
              <a:t> stable conditions, when nocturnal mixing depths are shallow, and there is decoupling between the near-surface air and the overlying residual layer. Using this method it is possible to target, and selectively evaluate, model performance for different stability regimes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4905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The ‘non-negotiable’ requirements</a:t>
            </a:r>
          </a:p>
          <a:p>
            <a:r>
              <a:rPr lang="en-AU" dirty="0" smtClean="0"/>
              <a:t>Long lived gases accumulate in the atmosphere – thus baseline concentrations change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6134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</a:t>
            </a:r>
            <a:r>
              <a:rPr lang="en-A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/ L stability measures are based on the values of, or ratios between, the near-surface temperature and wind speed gradients or their turbulent flux counterparts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1370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AU" dirty="0" smtClean="0"/>
              <a:t>Compared to other available atmospheric</a:t>
            </a:r>
            <a:r>
              <a:rPr lang="en-AU" baseline="0" dirty="0" smtClean="0"/>
              <a:t> tracers radon is particularly versatile and powerful with very simple source / sink characteristics</a:t>
            </a:r>
          </a:p>
          <a:p>
            <a:r>
              <a:rPr lang="en-AU" baseline="0" dirty="0" smtClean="0"/>
              <a:t>Unlike CO2, CH4, CFCs etc., radon does not accumulate in the atmosphere on greater than synoptic timescales</a:t>
            </a:r>
            <a:endParaRPr lang="en-A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Direct (not by progeny) radon measurements means that no</a:t>
            </a:r>
            <a:r>
              <a:rPr lang="en-AU" baseline="0" dirty="0" smtClean="0"/>
              <a:t> assumptions need to be made regarding the state of equilibrium between ambient radon and its progeny (this equilibrium can change with proximity to the surface, surface characteristics, and weather conditions)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7097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3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3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Diurnal variability does not relate as</a:t>
            </a:r>
            <a:r>
              <a:rPr lang="en-AU" baseline="0" dirty="0" smtClean="0"/>
              <a:t> much to where the air mass has been (fetch), more to changes in mixing depth.</a:t>
            </a:r>
          </a:p>
          <a:p>
            <a:r>
              <a:rPr lang="en-AU" dirty="0" smtClean="0"/>
              <a:t>Only the local diurnal changes</a:t>
            </a:r>
            <a:r>
              <a:rPr lang="en-AU" baseline="0" dirty="0" smtClean="0"/>
              <a:t> in radon concentration resulting from changes in mixing depth are related to atmospheric stability – variability of radon due to all other processes needs to be removed before further analysis</a:t>
            </a:r>
          </a:p>
          <a:p>
            <a:r>
              <a:rPr lang="en-AU" baseline="0" dirty="0" smtClean="0"/>
              <a:t>When using radon gradient observations, this removal / isolation of non-diurnal influences is automatic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3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Mention that the difference here is a “pseudo gradient”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BD69-CA8B-4D23-877C-1F7DB49509F0}" type="slidenum">
              <a:rPr lang="en-AU" smtClean="0"/>
              <a:pPr>
                <a:defRPr/>
              </a:pPr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1"/>
            <a:ext cx="8686800" cy="1676401"/>
          </a:xfrm>
          <a:prstGeom prst="rect">
            <a:avLst/>
          </a:prstGeom>
        </p:spPr>
        <p:txBody>
          <a:bodyPr anchor="ctr"/>
          <a:lstStyle>
            <a:lvl1pPr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4876800"/>
            <a:ext cx="7124700" cy="12885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accent1">
                    <a:lumMod val="20000"/>
                    <a:lumOff val="80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073275" y="6356350"/>
            <a:ext cx="633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20000"/>
                    <a:lumOff val="8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697913" y="6354763"/>
            <a:ext cx="8461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CE6F2"/>
                </a:solidFill>
              </a:defRPr>
            </a:lvl1pPr>
          </a:lstStyle>
          <a:p>
            <a:pPr>
              <a:defRPr/>
            </a:pPr>
            <a:fld id="{3E1452DF-3843-424D-A2A7-896D9F2CF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>
          <a:xfrm>
            <a:off x="381000" y="6356350"/>
            <a:ext cx="1403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CE6F2"/>
                </a:solidFill>
              </a:defRPr>
            </a:lvl1pPr>
          </a:lstStyle>
          <a:p>
            <a:pPr>
              <a:defRPr/>
            </a:pPr>
            <a:fld id="{53411369-17CB-405E-B7CF-A552E6AF4224}" type="datetimeFigureOut">
              <a:rPr lang="en-US"/>
              <a:pPr>
                <a:defRPr/>
              </a:pPr>
              <a:t>5/20/2020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357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38350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78112"/>
            <a:ext cx="4376870" cy="34871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831" y="2038350"/>
            <a:ext cx="437859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831" y="2678112"/>
            <a:ext cx="4378590" cy="34871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073275" y="6356350"/>
            <a:ext cx="633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697913" y="6354763"/>
            <a:ext cx="8461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B0034E9-457B-4783-A17E-FA61A770F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>
          <a:xfrm>
            <a:off x="381000" y="6356350"/>
            <a:ext cx="1403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9AF654C-ABFC-4605-AA3E-90A220EB9C86}" type="datetimeFigureOut">
              <a:rPr lang="en-US"/>
              <a:pPr>
                <a:defRPr/>
              </a:pPr>
              <a:t>5/20/2020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00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88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952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3176"/>
            <a:ext cx="8089900" cy="566738"/>
          </a:xfrm>
        </p:spPr>
        <p:txBody>
          <a:bodyPr anchor="b"/>
          <a:lstStyle>
            <a:lvl1pPr algn="l">
              <a:defRPr sz="2000" b="1">
                <a:solidFill>
                  <a:srgbClr val="005A9B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1066800"/>
            <a:ext cx="8089900" cy="394637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579914"/>
            <a:ext cx="8089900" cy="65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073275" y="6356350"/>
            <a:ext cx="633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697913" y="6354763"/>
            <a:ext cx="8461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FAC0842-CD4B-436E-9151-D611A12A0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>
          <a:xfrm>
            <a:off x="381000" y="6356350"/>
            <a:ext cx="1403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6F6248C-44EE-4B7C-9770-0209FF33193A}" type="datetimeFigureOut">
              <a:rPr lang="en-US"/>
              <a:pPr>
                <a:defRPr/>
              </a:pPr>
              <a:t>5/20/2020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393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990600" y="3278188"/>
            <a:ext cx="7759700" cy="158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990600" y="4343400"/>
            <a:ext cx="7759700" cy="1588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29000"/>
            <a:ext cx="9906000" cy="11430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073275" y="6356350"/>
            <a:ext cx="633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20000"/>
                    <a:lumOff val="8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697913" y="6354763"/>
            <a:ext cx="8461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CE6F2"/>
                </a:solidFill>
              </a:defRPr>
            </a:lvl1pPr>
          </a:lstStyle>
          <a:p>
            <a:pPr>
              <a:defRPr/>
            </a:pPr>
            <a:fld id="{DFE3D379-E03D-4818-805F-7C7AE4828E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>
          <a:xfrm>
            <a:off x="381000" y="6356350"/>
            <a:ext cx="1403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CE6F2"/>
                </a:solidFill>
              </a:defRPr>
            </a:lvl1pPr>
          </a:lstStyle>
          <a:p>
            <a:pPr>
              <a:defRPr/>
            </a:pPr>
            <a:fld id="{5B07C7B2-55D8-404B-B8C7-28A8DB9DF1F4}" type="datetimeFigureOut">
              <a:rPr lang="en-US"/>
              <a:pPr>
                <a:defRPr/>
              </a:pPr>
              <a:t>5/20/2020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46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0426"/>
            <a:ext cx="9163050" cy="1470025"/>
          </a:xfrm>
        </p:spPr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3950" y="3886200"/>
            <a:ext cx="767715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073275" y="6356350"/>
            <a:ext cx="633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697913" y="6354763"/>
            <a:ext cx="8461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C4638D0-82D9-4E8F-B4B8-8ED5D4E90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>
          <a:xfrm>
            <a:off x="381000" y="6356350"/>
            <a:ext cx="1403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946441-160F-4906-BDB9-4D0CF49AE7C3}" type="datetimeFigureOut">
              <a:rPr lang="en-US"/>
              <a:pPr>
                <a:defRPr/>
              </a:pPr>
              <a:t>5/20/2020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98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906000" cy="1143000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050" y="2103438"/>
            <a:ext cx="8007350" cy="3845842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073275" y="6356350"/>
            <a:ext cx="633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697913" y="6354763"/>
            <a:ext cx="8461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468D34A-B91D-4900-8CCC-62915992CF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>
          <a:xfrm>
            <a:off x="381000" y="6356350"/>
            <a:ext cx="1403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2E35A57-612B-4258-81E6-1428AD24AB8B}" type="datetimeFigureOut">
              <a:rPr lang="en-US"/>
              <a:pPr>
                <a:defRPr/>
              </a:pPr>
              <a:t>5/20/2020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8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34100" y="2103437"/>
            <a:ext cx="3314700" cy="3989859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85800" y="2103437"/>
            <a:ext cx="4953000" cy="3989859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073275" y="6356350"/>
            <a:ext cx="633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697913" y="6354763"/>
            <a:ext cx="8461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76179F6-F506-41D8-838E-7C17D7D0DA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>
          <a:xfrm>
            <a:off x="381000" y="6356350"/>
            <a:ext cx="1403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EEF1B89-FB41-4742-8F69-F51FBFB21065}" type="datetimeFigureOut">
              <a:rPr lang="en-US"/>
              <a:pPr>
                <a:defRPr/>
              </a:pPr>
              <a:t>5/20/2020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16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495800" y="2103437"/>
            <a:ext cx="4953000" cy="3917851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85800" y="2103438"/>
            <a:ext cx="3314700" cy="391785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073275" y="6356350"/>
            <a:ext cx="633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697913" y="6354763"/>
            <a:ext cx="8461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8C30848-9FFB-40F3-A844-3B149A201E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>
          <a:xfrm>
            <a:off x="381000" y="6356350"/>
            <a:ext cx="1403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7BE801D-9C31-4A53-8265-7B984A29EEF0}" type="datetimeFigureOut">
              <a:rPr lang="en-US"/>
              <a:pPr>
                <a:defRPr/>
              </a:pPr>
              <a:t>5/20/2020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20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133600"/>
            <a:ext cx="3276600" cy="3167608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276600" y="2133600"/>
            <a:ext cx="3332666" cy="3167608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5373216"/>
            <a:ext cx="29718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408866" y="5373216"/>
            <a:ext cx="306813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609266" y="2133600"/>
            <a:ext cx="3296734" cy="3167608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761666" y="5373216"/>
            <a:ext cx="299193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073275" y="6356350"/>
            <a:ext cx="633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8697913" y="6354763"/>
            <a:ext cx="8461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A021921-BBEF-480E-A13B-C4AC99C9E3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9"/>
          </p:nvPr>
        </p:nvSpPr>
        <p:spPr>
          <a:xfrm>
            <a:off x="381000" y="6356350"/>
            <a:ext cx="1403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F1FF01A-1438-474D-B70E-D872981B0239}" type="datetimeFigureOut">
              <a:rPr lang="en-US"/>
              <a:pPr>
                <a:defRPr/>
              </a:pPr>
              <a:t>5/20/2020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133600"/>
            <a:ext cx="4953000" cy="3311624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53000" y="2133600"/>
            <a:ext cx="4953000" cy="3311624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2400" y="5517232"/>
            <a:ext cx="46482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29200" y="5517232"/>
            <a:ext cx="47244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073275" y="6356350"/>
            <a:ext cx="633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697913" y="6354763"/>
            <a:ext cx="8461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013174B-DA10-4F06-A3AA-42E2735AE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6"/>
          </p:nvPr>
        </p:nvSpPr>
        <p:spPr>
          <a:xfrm>
            <a:off x="381000" y="6356350"/>
            <a:ext cx="1403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2C67662-432C-4C1C-BD7C-E57664C68B95}" type="datetimeFigureOut">
              <a:rPr lang="en-US"/>
              <a:pPr>
                <a:defRPr/>
              </a:pPr>
              <a:t>5/20/2020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58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1"/>
            <a:ext cx="4375150" cy="39722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2550" y="1905000"/>
            <a:ext cx="4375150" cy="39722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073275" y="6356350"/>
            <a:ext cx="6335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697913" y="6354763"/>
            <a:ext cx="8461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41447C9-1CEF-46C3-984D-01F41D8A5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>
          <a:xfrm>
            <a:off x="381000" y="6356350"/>
            <a:ext cx="1403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6F09D28-C596-4B64-84C0-9060433BFA8F}" type="datetimeFigureOut">
              <a:rPr lang="en-US"/>
              <a:pPr>
                <a:defRPr/>
              </a:pPr>
              <a:t>5/20/2020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17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4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Title-Backgroun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899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ANSTO-Logo_Stacked_white.eps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03688" y="1143000"/>
            <a:ext cx="1763712" cy="1612900"/>
          </a:xfrm>
          <a:prstGeom prst="rect">
            <a:avLst/>
          </a:prstGeom>
          <a:noFill/>
          <a:ln>
            <a:noFill/>
          </a:ln>
          <a:effectLst>
            <a:outerShdw blurRad="508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Inner-Slid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899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609600"/>
            <a:ext cx="990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US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8050" y="2103438"/>
            <a:ext cx="800735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smtClean="0"/>
          </a:p>
        </p:txBody>
      </p:sp>
      <p:pic>
        <p:nvPicPr>
          <p:cNvPr id="9" name="Picture 8" descr="ANSTO-Logo_Inline_white.eps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8600" y="184150"/>
            <a:ext cx="2241550" cy="425450"/>
          </a:xfrm>
          <a:prstGeom prst="rect">
            <a:avLst/>
          </a:prstGeom>
          <a:noFill/>
          <a:ln>
            <a:noFill/>
          </a:ln>
          <a:effectLst>
            <a:outerShdw blurRad="381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02" r:id="rId9"/>
    <p:sldLayoutId id="2147484003" r:id="rId10"/>
    <p:sldLayoutId id="214748401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pitchFamily="34" charset="0"/>
        <a:buChar char="•"/>
        <a:defRPr sz="28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pitchFamily="34" charset="0"/>
        <a:buChar char="–"/>
        <a:defRPr sz="26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pitchFamily="34" charset="0"/>
        <a:buChar char="•"/>
        <a:defRPr sz="22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pitchFamily="34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emf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gif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 bwMode="auto">
          <a:xfrm>
            <a:off x="176464" y="3048000"/>
            <a:ext cx="9518190" cy="1168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3200" dirty="0" smtClean="0">
                <a:latin typeface="Arial" pitchFamily="34" charset="0"/>
                <a:cs typeface="Arial" pitchFamily="34" charset="0"/>
              </a:rPr>
              <a:t>A radon-only technique for quantifying the effects of atmospheric stability on air pollution concentrations</a:t>
            </a: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 bwMode="auto">
          <a:xfrm>
            <a:off x="768530" y="4376404"/>
            <a:ext cx="8383493" cy="2449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sz="1600" b="1" i="1" u="sng" dirty="0" smtClean="0">
                <a:solidFill>
                  <a:srgbClr val="DCE6F2"/>
                </a:solidFill>
                <a:latin typeface="Arial" pitchFamily="34" charset="0"/>
                <a:cs typeface="Arial" pitchFamily="34" charset="0"/>
              </a:rPr>
              <a:t>Scott Chambers</a:t>
            </a:r>
            <a:r>
              <a:rPr lang="en-AU" sz="1600" b="1" i="1" dirty="0" smtClean="0">
                <a:solidFill>
                  <a:srgbClr val="DCE6F2"/>
                </a:solidFill>
                <a:latin typeface="Arial" pitchFamily="34" charset="0"/>
                <a:cs typeface="Arial" pitchFamily="34" charset="0"/>
              </a:rPr>
              <a:t>, Alastair Williams, Jagoda Crawford and Alan Griffiths</a:t>
            </a:r>
            <a:endParaRPr lang="en-AU" sz="1600" b="1" i="1" dirty="0">
              <a:solidFill>
                <a:srgbClr val="DCE6F2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AU" sz="1000" i="1" dirty="0" smtClean="0">
              <a:solidFill>
                <a:srgbClr val="DCE6F2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AU" sz="1400" dirty="0" smtClean="0">
                <a:solidFill>
                  <a:srgbClr val="DCE6F2"/>
                </a:solidFill>
                <a:latin typeface="Arial" pitchFamily="34" charset="0"/>
                <a:cs typeface="Arial" pitchFamily="34" charset="0"/>
              </a:rPr>
              <a:t>ANSTO Institute for Environmental Research, Sydney, NSW, Australia</a:t>
            </a:r>
          </a:p>
          <a:p>
            <a:pPr eaLnBrk="1" hangingPunct="1"/>
            <a:endParaRPr lang="en-AU" sz="1000" dirty="0" smtClean="0">
              <a:solidFill>
                <a:srgbClr val="DCE6F2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AU" sz="1600" dirty="0" smtClean="0">
                <a:solidFill>
                  <a:srgbClr val="DCE6F2"/>
                </a:solidFill>
                <a:latin typeface="Arial" pitchFamily="34" charset="0"/>
                <a:cs typeface="Arial" pitchFamily="34" charset="0"/>
              </a:rPr>
              <a:t>International Symposium on ‘Management of Environmental Quality and Pollution Control’</a:t>
            </a:r>
          </a:p>
          <a:p>
            <a:pPr eaLnBrk="1" hangingPunct="1"/>
            <a:r>
              <a:rPr lang="en-AU" sz="1600" dirty="0" smtClean="0">
                <a:solidFill>
                  <a:srgbClr val="DCE6F2"/>
                </a:solidFill>
                <a:latin typeface="Arial" pitchFamily="34" charset="0"/>
                <a:cs typeface="Arial" pitchFamily="34" charset="0"/>
              </a:rPr>
              <a:t>21 January 2015</a:t>
            </a:r>
          </a:p>
          <a:p>
            <a:pPr eaLnBrk="1" hangingPunct="1"/>
            <a:endParaRPr lang="en-AU" sz="800" dirty="0" smtClean="0">
              <a:solidFill>
                <a:srgbClr val="DCE6F2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AU" sz="1400" dirty="0" smtClean="0">
                <a:solidFill>
                  <a:srgbClr val="DCE6F2"/>
                </a:solidFill>
                <a:latin typeface="Arial" pitchFamily="34" charset="0"/>
                <a:cs typeface="Arial" pitchFamily="34" charset="0"/>
              </a:rPr>
              <a:t>Hosted by Brain Korea (BK) 21 Plus Program, </a:t>
            </a:r>
            <a:r>
              <a:rPr lang="en-AU" sz="1400" dirty="0" err="1" smtClean="0">
                <a:solidFill>
                  <a:srgbClr val="DCE6F2"/>
                </a:solidFill>
                <a:latin typeface="Arial" pitchFamily="34" charset="0"/>
                <a:cs typeface="Arial" pitchFamily="34" charset="0"/>
              </a:rPr>
              <a:t>Hanyang</a:t>
            </a:r>
            <a:r>
              <a:rPr lang="en-AU" sz="1400" dirty="0" smtClean="0">
                <a:solidFill>
                  <a:srgbClr val="DCE6F2"/>
                </a:solidFill>
                <a:latin typeface="Arial" pitchFamily="34" charset="0"/>
                <a:cs typeface="Arial" pitchFamily="34" charset="0"/>
              </a:rPr>
              <a:t> University</a:t>
            </a:r>
          </a:p>
          <a:p>
            <a:pPr eaLnBrk="1" hangingPunct="1"/>
            <a:r>
              <a:rPr lang="en-AU" sz="1400" dirty="0" smtClean="0">
                <a:solidFill>
                  <a:srgbClr val="DCE6F2"/>
                </a:solidFill>
                <a:latin typeface="Arial" pitchFamily="34" charset="0"/>
                <a:cs typeface="Arial" pitchFamily="34" charset="0"/>
              </a:rPr>
              <a:t>Supported by Korean Society of Atmospheric Environment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065213" y="3048000"/>
            <a:ext cx="7759700" cy="1588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065213" y="4241800"/>
            <a:ext cx="7759700" cy="1588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695450" y="754881"/>
            <a:ext cx="6944728" cy="709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Radon “pseudo gradient”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657475" y="1427254"/>
            <a:ext cx="5048250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7096124" y="4386063"/>
            <a:ext cx="2809875" cy="146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dirty="0" smtClean="0">
                <a:latin typeface="Arial" pitchFamily="34" charset="0"/>
                <a:cs typeface="Arial" pitchFamily="34" charset="0"/>
              </a:rPr>
              <a:t>Gradient</a:t>
            </a:r>
            <a:br>
              <a:rPr lang="en-AU" sz="1800" dirty="0" smtClean="0">
                <a:latin typeface="Arial" pitchFamily="34" charset="0"/>
                <a:cs typeface="Arial" pitchFamily="34" charset="0"/>
              </a:rPr>
            </a:br>
            <a:r>
              <a:rPr lang="en-AU" sz="18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observed – fetch</a:t>
            </a:r>
            <a:r>
              <a:rPr lang="en-A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1800" dirty="0" smtClean="0">
                <a:latin typeface="Arial" pitchFamily="34" charset="0"/>
                <a:cs typeface="Arial" pitchFamily="34" charset="0"/>
              </a:rPr>
            </a:br>
            <a:r>
              <a:rPr lang="en-AU" sz="1800" dirty="0" smtClean="0">
                <a:latin typeface="Arial" pitchFamily="34" charset="0"/>
                <a:cs typeface="Arial" pitchFamily="34" charset="0"/>
              </a:rPr>
              <a:t>relates to mixing depth (stability)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5" b="2190"/>
          <a:stretch/>
        </p:blipFill>
        <p:spPr bwMode="auto">
          <a:xfrm>
            <a:off x="-141477" y="1762124"/>
            <a:ext cx="7699665" cy="4943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7144753" y="2463093"/>
            <a:ext cx="2809875" cy="146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dirty="0" smtClean="0">
                <a:latin typeface="Arial" pitchFamily="34" charset="0"/>
                <a:cs typeface="Arial" pitchFamily="34" charset="0"/>
              </a:rPr>
              <a:t>Interpolate between afternoon values for “fetch” signal</a:t>
            </a:r>
            <a:endParaRPr lang="en-AU" sz="1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86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98" t="7189" r="5840" b="56416"/>
          <a:stretch/>
        </p:blipFill>
        <p:spPr bwMode="auto">
          <a:xfrm>
            <a:off x="114300" y="1638301"/>
            <a:ext cx="6218517" cy="3571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781050" y="754881"/>
            <a:ext cx="8420100" cy="709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“Pseudo gradient” – diurnal composite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304925" y="1427254"/>
            <a:ext cx="7543800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600200" y="4098972"/>
            <a:ext cx="2533650" cy="768303"/>
            <a:chOff x="1600200" y="4098972"/>
            <a:chExt cx="2533650" cy="768303"/>
          </a:xfrm>
        </p:grpSpPr>
        <p:sp>
          <p:nvSpPr>
            <p:cNvPr id="10" name="Content Placeholder 5"/>
            <p:cNvSpPr txBox="1">
              <a:spLocks/>
            </p:cNvSpPr>
            <p:nvPr/>
          </p:nvSpPr>
          <p:spPr bwMode="auto">
            <a:xfrm>
              <a:off x="2066621" y="4098972"/>
              <a:ext cx="1743380" cy="768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71463" indent="-271463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6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eaLnBrk="1" hangingPunct="1">
                <a:spcAft>
                  <a:spcPts val="800"/>
                </a:spcAft>
                <a:buNone/>
              </a:pPr>
              <a:r>
                <a:rPr lang="en-AU" sz="16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Accumulation window</a:t>
              </a:r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1600200" y="4686300"/>
              <a:ext cx="2533650" cy="0"/>
            </a:xfrm>
            <a:prstGeom prst="straightConnector1">
              <a:avLst/>
            </a:prstGeom>
            <a:ln>
              <a:solidFill>
                <a:srgbClr val="0000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6391276" y="1921651"/>
            <a:ext cx="3371849" cy="2433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Since radon has a </a:t>
            </a:r>
            <a:r>
              <a:rPr lang="en-AU" sz="1800" u="sng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uniform surface source</a:t>
            </a:r>
            <a:r>
              <a:rPr lang="en-AU" sz="18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 and is ~conservative over 1 night: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Total accumulated radon </a:t>
            </a:r>
            <a:r>
              <a:rPr lang="en-AU" sz="18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directly</a:t>
            </a:r>
            <a:r>
              <a:rPr lang="en-AU" sz="18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 relates to average </a:t>
            </a:r>
            <a:r>
              <a:rPr lang="en-AU" sz="18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nocturnal stability</a:t>
            </a:r>
            <a:r>
              <a:rPr lang="en-AU" sz="18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 (mixing depth)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37870" y="5136757"/>
            <a:ext cx="4429430" cy="1283093"/>
            <a:chOff x="637870" y="5136757"/>
            <a:chExt cx="4429430" cy="1283093"/>
          </a:xfrm>
        </p:grpSpPr>
        <p:sp>
          <p:nvSpPr>
            <p:cNvPr id="12" name="Content Placeholder 5"/>
            <p:cNvSpPr txBox="1">
              <a:spLocks/>
            </p:cNvSpPr>
            <p:nvPr/>
          </p:nvSpPr>
          <p:spPr bwMode="auto">
            <a:xfrm>
              <a:off x="637870" y="5642022"/>
              <a:ext cx="1743380" cy="768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71463" indent="-271463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6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eaLnBrk="1" hangingPunct="1">
                <a:spcAft>
                  <a:spcPts val="800"/>
                </a:spcAft>
                <a:buNone/>
              </a:pPr>
              <a:r>
                <a:rPr lang="en-AU" sz="16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Convective mixing off</a:t>
              </a:r>
            </a:p>
          </p:txBody>
        </p:sp>
        <p:sp>
          <p:nvSpPr>
            <p:cNvPr id="13" name="Content Placeholder 5"/>
            <p:cNvSpPr txBox="1">
              <a:spLocks/>
            </p:cNvSpPr>
            <p:nvPr/>
          </p:nvSpPr>
          <p:spPr bwMode="auto">
            <a:xfrm>
              <a:off x="3323920" y="5651547"/>
              <a:ext cx="1743380" cy="768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71463" indent="-271463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6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eaLnBrk="1" hangingPunct="1">
                <a:spcAft>
                  <a:spcPts val="800"/>
                </a:spcAft>
                <a:buNone/>
              </a:pPr>
              <a:r>
                <a:rPr lang="en-AU" sz="16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Convective mixing on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V="1">
              <a:off x="1509560" y="5136757"/>
              <a:ext cx="0" cy="55289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4195610" y="5136757"/>
              <a:ext cx="0" cy="55289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Content Placeholder 5"/>
          <p:cNvSpPr txBox="1">
            <a:spLocks/>
          </p:cNvSpPr>
          <p:nvPr/>
        </p:nvSpPr>
        <p:spPr bwMode="auto">
          <a:xfrm>
            <a:off x="6387260" y="4325836"/>
            <a:ext cx="3371849" cy="884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Calculate the accumulation for each day and devise a stability classification scheme.</a:t>
            </a:r>
          </a:p>
        </p:txBody>
      </p:sp>
    </p:spTree>
    <p:extLst>
      <p:ext uri="{BB962C8B-B14F-4D97-AF65-F5344CB8AC3E}">
        <p14:creationId xmlns:p14="http://schemas.microsoft.com/office/powerpoint/2010/main" val="229566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314450" y="754881"/>
            <a:ext cx="7505700" cy="709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Radon-based stability classification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552575" y="1427254"/>
            <a:ext cx="7067550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5991225" y="5215400"/>
            <a:ext cx="2809875" cy="146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Stability category diurnal composite radon</a:t>
            </a:r>
          </a:p>
        </p:txBody>
      </p:sp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1020178" y="1596318"/>
            <a:ext cx="3275597" cy="146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Average accumulated radon </a:t>
            </a:r>
            <a:br>
              <a:rPr lang="en-AU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en-AU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(5-years, daily)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96" b="44461"/>
          <a:stretch/>
        </p:blipFill>
        <p:spPr bwMode="auto">
          <a:xfrm>
            <a:off x="266699" y="1762124"/>
            <a:ext cx="4646856" cy="3242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71" r="1" b="54258"/>
          <a:stretch/>
        </p:blipFill>
        <p:spPr bwMode="auto">
          <a:xfrm>
            <a:off x="1152524" y="1758949"/>
            <a:ext cx="3757875" cy="2670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375" y="5089090"/>
            <a:ext cx="5509676" cy="1592497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344" y="1442576"/>
            <a:ext cx="5523463" cy="3858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74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695450" y="276225"/>
            <a:ext cx="6944728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Analysing meteorology</a:t>
            </a:r>
            <a:br>
              <a:rPr lang="en-AU" sz="3600" dirty="0" smtClean="0">
                <a:latin typeface="Arial" pitchFamily="34" charset="0"/>
                <a:cs typeface="Arial" pitchFamily="34" charset="0"/>
              </a:rPr>
            </a:br>
            <a:r>
              <a:rPr lang="en-AU" sz="3600" dirty="0" smtClean="0">
                <a:latin typeface="Arial" pitchFamily="34" charset="0"/>
                <a:cs typeface="Arial" pitchFamily="34" charset="0"/>
              </a:rPr>
              <a:t>by radon-based stability category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828800" y="1427254"/>
            <a:ext cx="6667500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9525" y="5468603"/>
            <a:ext cx="9896475" cy="97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Stable</a:t>
            </a:r>
            <a:r>
              <a:rPr lang="en-AU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: low nocturnal wind speed, high wind direction variability, large temperature amplitude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u="sng" dirty="0" smtClean="0">
                <a:latin typeface="Arial" pitchFamily="34" charset="0"/>
                <a:cs typeface="Arial" pitchFamily="34" charset="0"/>
              </a:rPr>
              <a:t>Near-neutral</a:t>
            </a:r>
            <a:r>
              <a:rPr lang="en-AU" sz="1800" dirty="0" smtClean="0">
                <a:latin typeface="Arial" pitchFamily="34" charset="0"/>
                <a:cs typeface="Arial" pitchFamily="34" charset="0"/>
              </a:rPr>
              <a:t>: higher, more consistent, wind speed &amp; direction, lower amplitude temp fluctuation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" t="6776" r="8147" b="51228"/>
          <a:stretch/>
        </p:blipFill>
        <p:spPr bwMode="auto">
          <a:xfrm>
            <a:off x="-159948" y="1628774"/>
            <a:ext cx="10140757" cy="342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74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857375" y="1303429"/>
            <a:ext cx="6643686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7401928" y="1539168"/>
            <a:ext cx="2599321" cy="5185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Stable</a:t>
            </a:r>
            <a:r>
              <a:rPr lang="en-AU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: large amplitude changes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u="sng" dirty="0" smtClean="0">
                <a:latin typeface="Arial" pitchFamily="34" charset="0"/>
                <a:cs typeface="Arial" pitchFamily="34" charset="0"/>
              </a:rPr>
              <a:t>Near-neutral</a:t>
            </a:r>
            <a:r>
              <a:rPr lang="en-AU" sz="1800" dirty="0" smtClean="0">
                <a:latin typeface="Arial" pitchFamily="34" charset="0"/>
                <a:cs typeface="Arial" pitchFamily="34" charset="0"/>
              </a:rPr>
              <a:t>: small amplitude changes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Different diurnal cycles to radon reflect spatial / temporal source / sink variability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NO / PM</a:t>
            </a:r>
            <a:r>
              <a:rPr lang="en-AU" sz="1800" baseline="-25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2.5</a:t>
            </a:r>
            <a:r>
              <a:rPr lang="en-AU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morning peak exaggerated cf. evening peak since primary emissions are entering shallow SNBL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dirty="0" smtClean="0">
                <a:latin typeface="Arial" pitchFamily="34" charset="0"/>
                <a:cs typeface="Arial" pitchFamily="34" charset="0"/>
              </a:rPr>
              <a:t>Nocturnal O</a:t>
            </a:r>
            <a:r>
              <a:rPr lang="en-AU" sz="18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AU" sz="1800" dirty="0" smtClean="0">
                <a:latin typeface="Arial" pitchFamily="34" charset="0"/>
                <a:cs typeface="Arial" pitchFamily="34" charset="0"/>
              </a:rPr>
              <a:t> source is RL (broad &amp; consistent) ~inversion of Rn shape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695450" y="171450"/>
            <a:ext cx="6944728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Analysing urban pollutants</a:t>
            </a:r>
            <a:br>
              <a:rPr lang="en-AU" sz="3600" dirty="0" smtClean="0">
                <a:latin typeface="Arial" pitchFamily="34" charset="0"/>
                <a:cs typeface="Arial" pitchFamily="34" charset="0"/>
              </a:rPr>
            </a:br>
            <a:r>
              <a:rPr lang="en-AU" sz="3600" dirty="0" smtClean="0">
                <a:latin typeface="Arial" pitchFamily="34" charset="0"/>
                <a:cs typeface="Arial" pitchFamily="34" charset="0"/>
              </a:rPr>
              <a:t>by radon-based stability category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6" t="6215" r="10595" b="7831"/>
          <a:stretch/>
        </p:blipFill>
        <p:spPr bwMode="auto">
          <a:xfrm>
            <a:off x="-76199" y="1447800"/>
            <a:ext cx="7483590" cy="5057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410076" y="6391274"/>
            <a:ext cx="6714624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Completely independent of site meteorology</a:t>
            </a:r>
          </a:p>
        </p:txBody>
      </p:sp>
    </p:spTree>
    <p:extLst>
      <p:ext uri="{BB962C8B-B14F-4D97-AF65-F5344CB8AC3E}">
        <p14:creationId xmlns:p14="http://schemas.microsoft.com/office/powerpoint/2010/main" val="124581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4775" y="-104775"/>
            <a:ext cx="10125075" cy="70389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-1" y="-197620"/>
            <a:ext cx="9905999" cy="122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000" dirty="0" smtClean="0">
                <a:latin typeface="Arial" pitchFamily="34" charset="0"/>
                <a:cs typeface="Arial" pitchFamily="34" charset="0"/>
              </a:rPr>
              <a:t>Comparison with Pasquil-Gifford stability typing:</a:t>
            </a:r>
          </a:p>
          <a:p>
            <a:r>
              <a:rPr lang="en-AU" sz="3000" dirty="0" smtClean="0">
                <a:latin typeface="Arial" pitchFamily="34" charset="0"/>
                <a:cs typeface="Arial" pitchFamily="34" charset="0"/>
              </a:rPr>
              <a:t>(a) Turbulence scheme</a:t>
            </a:r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357185" y="974713"/>
            <a:ext cx="9272589" cy="9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Categorisation based on standard deviation of wind direction, and mean wind speed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u="sng" dirty="0" smtClean="0">
                <a:latin typeface="Arial" pitchFamily="34" charset="0"/>
                <a:cs typeface="Arial" pitchFamily="34" charset="0"/>
              </a:rPr>
              <a:t>Nocturnal categories</a:t>
            </a:r>
            <a:r>
              <a:rPr lang="en-AU" sz="1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AU" sz="1800" b="1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-AU" sz="1800" dirty="0" smtClean="0">
                <a:latin typeface="Arial" pitchFamily="34" charset="0"/>
                <a:cs typeface="Arial" pitchFamily="34" charset="0"/>
              </a:rPr>
              <a:t> - neutral, </a:t>
            </a:r>
            <a:r>
              <a:rPr lang="en-AU" sz="18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AU" sz="18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 - moderately stable</a:t>
            </a:r>
            <a:r>
              <a:rPr lang="en-AU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A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AU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stable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59630" y="1743076"/>
            <a:ext cx="7965380" cy="2756916"/>
            <a:chOff x="-59630" y="1743076"/>
            <a:chExt cx="7965380" cy="275691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07" t="46786" r="9957" b="11556"/>
            <a:stretch/>
          </p:blipFill>
          <p:spPr bwMode="auto">
            <a:xfrm>
              <a:off x="247650" y="1743076"/>
              <a:ext cx="7658100" cy="27569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Content Placeholder 5"/>
            <p:cNvSpPr txBox="1">
              <a:spLocks/>
            </p:cNvSpPr>
            <p:nvPr/>
          </p:nvSpPr>
          <p:spPr bwMode="auto">
            <a:xfrm rot="16200000">
              <a:off x="-323850" y="2823963"/>
              <a:ext cx="1009651" cy="48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71463" indent="-271463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6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eaLnBrk="1" hangingPunct="1">
                <a:spcAft>
                  <a:spcPts val="800"/>
                </a:spcAft>
                <a:buNone/>
              </a:pPr>
              <a:r>
                <a:rPr lang="en-AU" sz="1800" b="1" dirty="0" smtClean="0">
                  <a:latin typeface="Arial" pitchFamily="34" charset="0"/>
                  <a:cs typeface="Arial" pitchFamily="34" charset="0"/>
                </a:rPr>
                <a:t>PG-T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-59631" y="4461496"/>
            <a:ext cx="7866754" cy="2498600"/>
            <a:chOff x="-59631" y="4509121"/>
            <a:chExt cx="7866754" cy="249860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44" t="47330" r="36742" b="12040"/>
            <a:stretch/>
          </p:blipFill>
          <p:spPr bwMode="auto">
            <a:xfrm>
              <a:off x="2714624" y="4509121"/>
              <a:ext cx="5092499" cy="24486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6" t="7756" r="11460" b="50808"/>
            <a:stretch/>
          </p:blipFill>
          <p:spPr bwMode="auto">
            <a:xfrm>
              <a:off x="342901" y="4514850"/>
              <a:ext cx="2502814" cy="2492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Content Placeholder 5"/>
            <p:cNvSpPr txBox="1">
              <a:spLocks/>
            </p:cNvSpPr>
            <p:nvPr/>
          </p:nvSpPr>
          <p:spPr bwMode="auto">
            <a:xfrm rot="16200000">
              <a:off x="-323851" y="5454760"/>
              <a:ext cx="1009651" cy="48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71463" indent="-271463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6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eaLnBrk="1" hangingPunct="1">
                <a:spcAft>
                  <a:spcPts val="800"/>
                </a:spcAft>
                <a:buNone/>
              </a:pPr>
              <a:r>
                <a:rPr lang="en-AU" sz="1800" b="1" dirty="0" smtClean="0">
                  <a:latin typeface="Arial" pitchFamily="34" charset="0"/>
                  <a:cs typeface="Arial" pitchFamily="34" charset="0"/>
                </a:rPr>
                <a:t>Radon</a:t>
              </a:r>
            </a:p>
          </p:txBody>
        </p:sp>
      </p:grpSp>
      <p:sp>
        <p:nvSpPr>
          <p:cNvPr id="15" name="Content Placeholder 5"/>
          <p:cNvSpPr txBox="1">
            <a:spLocks/>
          </p:cNvSpPr>
          <p:nvPr/>
        </p:nvSpPr>
        <p:spPr bwMode="auto">
          <a:xfrm>
            <a:off x="7786687" y="2900163"/>
            <a:ext cx="2205038" cy="33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700" b="1" u="sng" dirty="0" smtClean="0">
                <a:latin typeface="Arial" pitchFamily="34" charset="0"/>
                <a:cs typeface="Arial" pitchFamily="34" charset="0"/>
              </a:rPr>
              <a:t>PG-T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endParaRPr lang="en-AU" sz="1000" dirty="0" smtClean="0">
              <a:latin typeface="Arial" pitchFamily="34" charset="0"/>
              <a:cs typeface="Arial" pitchFamily="34" charset="0"/>
            </a:endParaRP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700" dirty="0" smtClean="0">
                <a:latin typeface="Arial" pitchFamily="34" charset="0"/>
                <a:cs typeface="Arial" pitchFamily="34" charset="0"/>
              </a:rPr>
              <a:t>Distinction between categories less clear.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endParaRPr lang="en-AU" sz="1000" dirty="0" smtClean="0">
              <a:latin typeface="Arial" pitchFamily="34" charset="0"/>
              <a:cs typeface="Arial" pitchFamily="34" charset="0"/>
            </a:endParaRP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700" dirty="0" smtClean="0">
                <a:latin typeface="Arial" pitchFamily="34" charset="0"/>
                <a:cs typeface="Arial" pitchFamily="34" charset="0"/>
              </a:rPr>
              <a:t>Peak concentrations under stable conditions underestimated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endParaRPr lang="en-AU" sz="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81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04775" y="-104775"/>
            <a:ext cx="10125075" cy="70389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-1" y="-197620"/>
            <a:ext cx="9905999" cy="122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000" dirty="0" smtClean="0">
                <a:latin typeface="Arial" pitchFamily="34" charset="0"/>
                <a:cs typeface="Arial" pitchFamily="34" charset="0"/>
              </a:rPr>
              <a:t>Comparison with Pasquil-Gifford stability typing:</a:t>
            </a:r>
          </a:p>
          <a:p>
            <a:r>
              <a:rPr lang="en-AU" sz="3000" dirty="0" smtClean="0">
                <a:latin typeface="Arial" pitchFamily="34" charset="0"/>
                <a:cs typeface="Arial" pitchFamily="34" charset="0"/>
              </a:rPr>
              <a:t>(b) Radiation scheme</a:t>
            </a:r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357185" y="974713"/>
            <a:ext cx="9272589" cy="9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Categorisation based on cloud cover, solar elevation and mean wind speed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u="sng" dirty="0" smtClean="0">
                <a:latin typeface="Arial" pitchFamily="34" charset="0"/>
                <a:cs typeface="Arial" pitchFamily="34" charset="0"/>
              </a:rPr>
              <a:t>Nocturnal categories</a:t>
            </a:r>
            <a:r>
              <a:rPr lang="en-AU" sz="1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AU" sz="1800" b="1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-AU" sz="1800" dirty="0" smtClean="0">
                <a:latin typeface="Arial" pitchFamily="34" charset="0"/>
                <a:cs typeface="Arial" pitchFamily="34" charset="0"/>
              </a:rPr>
              <a:t> - neutral, </a:t>
            </a:r>
            <a:r>
              <a:rPr lang="en-AU" sz="18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AU" sz="18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 - moderately stable</a:t>
            </a:r>
            <a:r>
              <a:rPr lang="en-AU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A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AU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stable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9525" y="1951486"/>
            <a:ext cx="7550621" cy="4738133"/>
            <a:chOff x="-9525" y="2189611"/>
            <a:chExt cx="7550621" cy="4738133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44" t="27637" r="36713" b="27679"/>
            <a:stretch/>
          </p:blipFill>
          <p:spPr bwMode="auto">
            <a:xfrm>
              <a:off x="-9525" y="3057524"/>
              <a:ext cx="3792637" cy="3762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24" t="27760" r="36151" b="27697"/>
            <a:stretch/>
          </p:blipFill>
          <p:spPr bwMode="auto">
            <a:xfrm>
              <a:off x="3592612" y="3057524"/>
              <a:ext cx="3948484" cy="3870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Content Placeholder 5"/>
            <p:cNvSpPr txBox="1">
              <a:spLocks/>
            </p:cNvSpPr>
            <p:nvPr/>
          </p:nvSpPr>
          <p:spPr bwMode="auto">
            <a:xfrm>
              <a:off x="1685924" y="2189611"/>
              <a:ext cx="4352926" cy="512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71463" indent="-271463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6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eaLnBrk="1" hangingPunct="1">
                <a:spcAft>
                  <a:spcPts val="800"/>
                </a:spcAft>
                <a:buNone/>
              </a:pPr>
              <a:r>
                <a:rPr lang="en-AU" sz="1800" b="1" u="sng" dirty="0" smtClean="0">
                  <a:latin typeface="Arial" pitchFamily="34" charset="0"/>
                  <a:cs typeface="Arial" pitchFamily="34" charset="0"/>
                </a:rPr>
                <a:t>Lanzhou, central China (2008)</a:t>
              </a:r>
            </a:p>
          </p:txBody>
        </p:sp>
        <p:sp>
          <p:nvSpPr>
            <p:cNvPr id="11" name="Content Placeholder 5"/>
            <p:cNvSpPr txBox="1">
              <a:spLocks/>
            </p:cNvSpPr>
            <p:nvPr/>
          </p:nvSpPr>
          <p:spPr bwMode="auto">
            <a:xfrm>
              <a:off x="809624" y="2638426"/>
              <a:ext cx="2543176" cy="512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71463" indent="-271463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6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eaLnBrk="1" hangingPunct="1">
                <a:spcAft>
                  <a:spcPts val="800"/>
                </a:spcAft>
                <a:buNone/>
              </a:pPr>
              <a:r>
                <a:rPr lang="en-AU" sz="1800" b="1" u="sng" dirty="0" smtClean="0">
                  <a:latin typeface="Arial" pitchFamily="34" charset="0"/>
                  <a:cs typeface="Arial" pitchFamily="34" charset="0"/>
                </a:rPr>
                <a:t>Radon scheme</a:t>
              </a:r>
            </a:p>
          </p:txBody>
        </p:sp>
        <p:sp>
          <p:nvSpPr>
            <p:cNvPr id="12" name="Content Placeholder 5"/>
            <p:cNvSpPr txBox="1">
              <a:spLocks/>
            </p:cNvSpPr>
            <p:nvPr/>
          </p:nvSpPr>
          <p:spPr bwMode="auto">
            <a:xfrm>
              <a:off x="3990973" y="2638426"/>
              <a:ext cx="3448051" cy="512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71463" indent="-271463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6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eaLnBrk="1" hangingPunct="1">
                <a:spcAft>
                  <a:spcPts val="800"/>
                </a:spcAft>
                <a:buNone/>
              </a:pPr>
              <a:r>
                <a:rPr lang="en-AU" sz="1800" b="1" u="sng" dirty="0" smtClean="0">
                  <a:latin typeface="Arial" pitchFamily="34" charset="0"/>
                  <a:cs typeface="Arial" pitchFamily="34" charset="0"/>
                </a:rPr>
                <a:t>PG-Radiation scheme</a:t>
              </a:r>
            </a:p>
          </p:txBody>
        </p:sp>
      </p:grpSp>
      <p:sp>
        <p:nvSpPr>
          <p:cNvPr id="13" name="Content Placeholder 5"/>
          <p:cNvSpPr txBox="1">
            <a:spLocks/>
          </p:cNvSpPr>
          <p:nvPr/>
        </p:nvSpPr>
        <p:spPr bwMode="auto">
          <a:xfrm>
            <a:off x="7348536" y="2390775"/>
            <a:ext cx="2481263" cy="429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700" dirty="0" smtClean="0">
                <a:latin typeface="Arial" pitchFamily="34" charset="0"/>
                <a:cs typeface="Arial" pitchFamily="34" charset="0"/>
              </a:rPr>
              <a:t>Distinction between categories less clear.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endParaRPr lang="en-AU" sz="1000" dirty="0" smtClean="0">
              <a:latin typeface="Arial" pitchFamily="34" charset="0"/>
              <a:cs typeface="Arial" pitchFamily="34" charset="0"/>
            </a:endParaRP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700" dirty="0" smtClean="0">
                <a:latin typeface="Arial" pitchFamily="34" charset="0"/>
                <a:cs typeface="Arial" pitchFamily="34" charset="0"/>
              </a:rPr>
              <a:t>Peak concentrations under stable conditions underestimated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endParaRPr lang="en-AU" sz="800" dirty="0" smtClean="0">
              <a:latin typeface="Arial" pitchFamily="34" charset="0"/>
              <a:cs typeface="Arial" pitchFamily="34" charset="0"/>
            </a:endParaRP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700" dirty="0">
                <a:latin typeface="Arial" pitchFamily="34" charset="0"/>
                <a:cs typeface="Arial" pitchFamily="34" charset="0"/>
              </a:rPr>
              <a:t>Radon method yields more uniform distribution of events between </a:t>
            </a:r>
            <a:r>
              <a:rPr lang="en-AU" sz="1700" dirty="0" smtClean="0">
                <a:latin typeface="Arial" pitchFamily="34" charset="0"/>
                <a:cs typeface="Arial" pitchFamily="34" charset="0"/>
              </a:rPr>
              <a:t>categories (~25% each)</a:t>
            </a:r>
            <a:br>
              <a:rPr lang="en-AU" sz="1700" dirty="0" smtClean="0">
                <a:latin typeface="Arial" pitchFamily="34" charset="0"/>
                <a:cs typeface="Arial" pitchFamily="34" charset="0"/>
              </a:rPr>
            </a:br>
            <a:r>
              <a:rPr lang="en-AU" sz="1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1700" dirty="0" smtClean="0">
                <a:latin typeface="Arial" pitchFamily="34" charset="0"/>
                <a:cs typeface="Arial" pitchFamily="34" charset="0"/>
              </a:rPr>
            </a:br>
            <a:r>
              <a:rPr lang="en-AU" sz="1700" dirty="0" smtClean="0">
                <a:latin typeface="Arial" pitchFamily="34" charset="0"/>
                <a:cs typeface="Arial" pitchFamily="34" charset="0"/>
              </a:rPr>
              <a:t>(PG-R: &lt;10% neutral, </a:t>
            </a:r>
            <a:r>
              <a:rPr lang="en-AU" sz="17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&gt;50% stable</a:t>
            </a:r>
            <a:r>
              <a:rPr lang="en-AU" sz="1700" dirty="0" smtClean="0">
                <a:latin typeface="Arial" pitchFamily="34" charset="0"/>
                <a:cs typeface="Arial" pitchFamily="34" charset="0"/>
              </a:rPr>
              <a:t>)</a:t>
            </a:r>
            <a:endParaRPr lang="en-AU" sz="17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31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04775" y="-104775"/>
            <a:ext cx="10125075" cy="70389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-104776" y="-178570"/>
            <a:ext cx="10115551" cy="816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000" dirty="0" smtClean="0">
                <a:latin typeface="Arial" pitchFamily="34" charset="0"/>
                <a:cs typeface="Arial" pitchFamily="34" charset="0"/>
              </a:rPr>
              <a:t>Influence of stability on nocturnal mixing depth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pSp>
        <p:nvGrpSpPr>
          <p:cNvPr id="6" name="Group 5"/>
          <p:cNvGrpSpPr/>
          <p:nvPr/>
        </p:nvGrpSpPr>
        <p:grpSpPr>
          <a:xfrm>
            <a:off x="-76199" y="566538"/>
            <a:ext cx="6438899" cy="1525930"/>
            <a:chOff x="-76199" y="566538"/>
            <a:chExt cx="6438899" cy="1525930"/>
          </a:xfrm>
        </p:grpSpPr>
        <p:sp>
          <p:nvSpPr>
            <p:cNvPr id="9" name="Content Placeholder 5"/>
            <p:cNvSpPr txBox="1">
              <a:spLocks/>
            </p:cNvSpPr>
            <p:nvPr/>
          </p:nvSpPr>
          <p:spPr bwMode="auto">
            <a:xfrm>
              <a:off x="-76199" y="566538"/>
              <a:ext cx="6438899" cy="786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71463" indent="-271463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6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5A9B"/>
                </a:buClr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Arial"/>
                  <a:ea typeface="ＭＳ Ｐゴシック" charset="-128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eaLnBrk="1" hangingPunct="1">
                <a:spcAft>
                  <a:spcPts val="800"/>
                </a:spcAft>
                <a:buNone/>
              </a:pPr>
              <a:r>
                <a:rPr lang="en-AU" sz="18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The change in radon (C) in the NBL is a balance between </a:t>
              </a:r>
              <a:br>
                <a:rPr lang="en-AU" sz="18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AU" sz="18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flux (F), decay (</a:t>
              </a:r>
              <a:r>
                <a:rPr lang="en-AU" sz="18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  <a:sym typeface="Symbol"/>
                </a:rPr>
                <a:t></a:t>
              </a:r>
              <a:r>
                <a:rPr lang="en-AU" sz="1800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) and dilution (D).</a:t>
              </a:r>
            </a:p>
          </p:txBody>
        </p:sp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3042882"/>
                </p:ext>
              </p:extLst>
            </p:nvPr>
          </p:nvGraphicFramePr>
          <p:xfrm>
            <a:off x="1839951" y="1282843"/>
            <a:ext cx="2606597" cy="809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7" name="Equation" r:id="rId4" imgW="1257120" imgH="393480" progId="Equation.DSMT4">
                    <p:embed/>
                  </p:oleObj>
                </mc:Choice>
                <mc:Fallback>
                  <p:oleObj name="Equation" r:id="rId4" imgW="1257120" imgH="393480" progId="Equation.DSMT4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9951" y="1282843"/>
                          <a:ext cx="2606597" cy="80962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-133350" y="2182431"/>
            <a:ext cx="6738938" cy="9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dirty="0" smtClean="0">
                <a:latin typeface="Arial" pitchFamily="34" charset="0"/>
                <a:cs typeface="Arial" pitchFamily="34" charset="0"/>
              </a:rPr>
              <a:t>Iterative solution for h: </a:t>
            </a:r>
            <a:r>
              <a:rPr lang="en-A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equivalent mixing depth (h</a:t>
            </a:r>
            <a:r>
              <a:rPr lang="en-AU" sz="180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A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dirty="0" smtClean="0">
                <a:latin typeface="Arial" pitchFamily="34" charset="0"/>
                <a:cs typeface="Arial" pitchFamily="34" charset="0"/>
              </a:rPr>
              <a:t>Analytical solution for h: </a:t>
            </a:r>
            <a:r>
              <a:rPr lang="en-AU" sz="18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accumulated mixing height (</a:t>
            </a:r>
            <a:r>
              <a:rPr lang="en-AU" sz="1800" dirty="0" err="1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AU" sz="1800" baseline="-25000" dirty="0" err="1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acc</a:t>
            </a:r>
            <a:r>
              <a:rPr lang="en-AU" sz="18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1" b="40306"/>
          <a:stretch/>
        </p:blipFill>
        <p:spPr bwMode="auto">
          <a:xfrm>
            <a:off x="-254001" y="3181350"/>
            <a:ext cx="10196902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520843"/>
            <a:ext cx="3822116" cy="2670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731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667125" y="1369225"/>
            <a:ext cx="2809875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 bwMode="auto">
          <a:xfrm>
            <a:off x="3028949" y="469050"/>
            <a:ext cx="403860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dirty="0" smtClean="0">
                <a:latin typeface="Arial" pitchFamily="34" charset="0"/>
                <a:cs typeface="Arial" pitchFamily="34" charset="0"/>
              </a:rPr>
              <a:t>Conclusions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7289" y="1601081"/>
            <a:ext cx="9828735" cy="557124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600" dirty="0" smtClean="0"/>
              <a:t>Radon is a powerful and comparatively economical tool for atmospheric stability analysis of urban pollution</a:t>
            </a:r>
            <a:endParaRPr lang="en-AU" sz="2600" dirty="0" smtClean="0">
              <a:solidFill>
                <a:srgbClr val="009900"/>
              </a:solidFill>
            </a:endParaRPr>
          </a:p>
          <a:p>
            <a:pPr>
              <a:lnSpc>
                <a:spcPct val="150000"/>
              </a:lnSpc>
            </a:pPr>
            <a:r>
              <a:rPr lang="en-AU" sz="2600" dirty="0" smtClean="0">
                <a:solidFill>
                  <a:srgbClr val="0000FF"/>
                </a:solidFill>
              </a:rPr>
              <a:t>Radon can also be used to evaluate model performance</a:t>
            </a:r>
            <a:endParaRPr lang="en-AU" sz="2600" baseline="30000" dirty="0" smtClean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AU" sz="2600" dirty="0" smtClean="0">
                <a:solidFill>
                  <a:srgbClr val="0000FF"/>
                </a:solidFill>
              </a:rPr>
              <a:t>Radon can also be used to identify baseline/reference air</a:t>
            </a:r>
          </a:p>
          <a:p>
            <a:pPr>
              <a:lnSpc>
                <a:spcPct val="150000"/>
              </a:lnSpc>
            </a:pPr>
            <a:r>
              <a:rPr lang="en-AU" sz="2600" dirty="0" smtClean="0"/>
              <a:t>Characterising pollution by radon-derived stability category is ideal for evaluating:</a:t>
            </a:r>
            <a:br>
              <a:rPr lang="en-AU" sz="2600" dirty="0" smtClean="0"/>
            </a:br>
            <a:r>
              <a:rPr lang="en-AU" sz="2600" dirty="0" smtClean="0">
                <a:solidFill>
                  <a:srgbClr val="FF0000"/>
                </a:solidFill>
              </a:rPr>
              <a:t>(1) the efficacy of emission mitigation strategies, and</a:t>
            </a:r>
            <a:r>
              <a:rPr lang="en-AU" sz="2600" dirty="0" smtClean="0"/>
              <a:t/>
            </a:r>
            <a:br>
              <a:rPr lang="en-AU" sz="2600" dirty="0" smtClean="0"/>
            </a:br>
            <a:r>
              <a:rPr lang="en-AU" sz="2600" dirty="0" smtClean="0">
                <a:solidFill>
                  <a:srgbClr val="009900"/>
                </a:solidFill>
              </a:rPr>
              <a:t>(2) improvements to chemical transport models</a:t>
            </a:r>
            <a:endParaRPr lang="en-AU" sz="2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82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11726"/>
            <a:ext cx="9984150" cy="684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0" y="11725"/>
            <a:ext cx="990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4800" dirty="0" smtClean="0">
                <a:latin typeface="Algerian" panose="04020705040A02060702" pitchFamily="82" charset="0"/>
                <a:cs typeface="Arial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4476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-160420" y="665747"/>
            <a:ext cx="10114547" cy="1143000"/>
          </a:xfrm>
        </p:spPr>
        <p:txBody>
          <a:bodyPr/>
          <a:lstStyle/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Urban pollution research – “non-</a:t>
            </a:r>
            <a:r>
              <a:rPr lang="en-AU" sz="3600" dirty="0" err="1" smtClean="0">
                <a:latin typeface="Arial" pitchFamily="34" charset="0"/>
                <a:cs typeface="Arial" pitchFamily="34" charset="0"/>
              </a:rPr>
              <a:t>negotiables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”</a:t>
            </a:r>
          </a:p>
        </p:txBody>
      </p:sp>
      <p:sp>
        <p:nvSpPr>
          <p:cNvPr id="4" name="Content Placeholder 5"/>
          <p:cNvSpPr>
            <a:spLocks noGrp="1"/>
          </p:cNvSpPr>
          <p:nvPr>
            <p:ph idx="1"/>
          </p:nvPr>
        </p:nvSpPr>
        <p:spPr>
          <a:xfrm>
            <a:off x="227510" y="1803226"/>
            <a:ext cx="9630364" cy="4757995"/>
          </a:xfrm>
        </p:spPr>
        <p:txBody>
          <a:bodyPr/>
          <a:lstStyle/>
          <a:p>
            <a:pPr eaLnBrk="1" hangingPunct="1">
              <a:spcAft>
                <a:spcPts val="800"/>
              </a:spcAft>
            </a:pPr>
            <a:r>
              <a:rPr lang="en-AU" sz="2000" b="1" dirty="0" smtClean="0">
                <a:latin typeface="Arial" pitchFamily="34" charset="0"/>
                <a:cs typeface="Arial" pitchFamily="34" charset="0"/>
              </a:rPr>
              <a:t>Accurate observations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: to assess exposure, risks, and the efficacy of emission mitigation strategies.</a:t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Requires the ability to quantify episodic concentrations, relative to </a:t>
            </a:r>
            <a:r>
              <a:rPr lang="en-AU" sz="2000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changing</a:t>
            </a:r>
            <a:r>
              <a:rPr lang="en-A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reference (background) values</a:t>
            </a:r>
          </a:p>
          <a:p>
            <a:pPr eaLnBrk="1" hangingPunct="1">
              <a:spcAft>
                <a:spcPts val="800"/>
              </a:spcAft>
            </a:pPr>
            <a:r>
              <a:rPr lang="en-AU" sz="2000" b="1" dirty="0" smtClean="0">
                <a:latin typeface="Arial" pitchFamily="34" charset="0"/>
                <a:cs typeface="Arial" pitchFamily="34" charset="0"/>
              </a:rPr>
              <a:t>Reliable modelling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to forecast future risks and assist with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planning.</a:t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Requires the ability to accurately predict contemporary and future </a:t>
            </a:r>
            <a:r>
              <a:rPr lang="en-AU" sz="2000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ranges</a:t>
            </a:r>
            <a:r>
              <a:rPr lang="en-A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of pollutant concentrations for different atmospheric states</a:t>
            </a:r>
          </a:p>
          <a:p>
            <a:pPr eaLnBrk="1" hangingPunct="1">
              <a:spcAft>
                <a:spcPts val="800"/>
              </a:spcAft>
            </a:pPr>
            <a:r>
              <a:rPr lang="en-AU" sz="20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To achieve these goals we require a better understanding of factors contributing to variability in pollutant concentrations</a:t>
            </a:r>
          </a:p>
          <a:p>
            <a:pPr eaLnBrk="1" hangingPunct="1">
              <a:spcAft>
                <a:spcPts val="800"/>
              </a:spcAft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Near surface pollutant concentrations </a:t>
            </a:r>
            <a:r>
              <a:rPr lang="en-AU" sz="2000" i="1" dirty="0" smtClean="0">
                <a:latin typeface="Arial" pitchFamily="34" charset="0"/>
                <a:cs typeface="Arial" pitchFamily="34" charset="0"/>
              </a:rPr>
              <a:t>mainly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governed by three things: </a:t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source strengths (spatial/temporal)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sink mechanisms (including chemical transformations)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atmospheric characteristics (e.g. mixing volume, mixing state, entrainment etc.)</a:t>
            </a:r>
          </a:p>
          <a:p>
            <a:pPr eaLnBrk="1" hangingPunct="1">
              <a:spcAft>
                <a:spcPts val="800"/>
              </a:spcAft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Aft>
                <a:spcPts val="800"/>
              </a:spcAft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Aft>
                <a:spcPts val="800"/>
              </a:spcAft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Aft>
                <a:spcPts val="800"/>
              </a:spcAft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12750" y="1552074"/>
            <a:ext cx="8899692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243137" y="5903493"/>
            <a:ext cx="3300663" cy="505326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" y="441159"/>
            <a:ext cx="6513094" cy="1143000"/>
          </a:xfrm>
        </p:spPr>
        <p:txBody>
          <a:bodyPr/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Atmospheric mixing</a:t>
            </a:r>
          </a:p>
        </p:txBody>
      </p:sp>
      <p:sp>
        <p:nvSpPr>
          <p:cNvPr id="4" name="Content Placeholder 5"/>
          <p:cNvSpPr>
            <a:spLocks noGrp="1"/>
          </p:cNvSpPr>
          <p:nvPr>
            <p:ph idx="1"/>
          </p:nvPr>
        </p:nvSpPr>
        <p:spPr>
          <a:xfrm>
            <a:off x="187405" y="1514470"/>
            <a:ext cx="9474418" cy="647705"/>
          </a:xfrm>
        </p:spPr>
        <p:txBody>
          <a:bodyPr/>
          <a:lstStyle/>
          <a:p>
            <a:pPr eaLnBrk="1" hangingPunct="1">
              <a:lnSpc>
                <a:spcPts val="3000"/>
              </a:lnSpc>
              <a:spcAft>
                <a:spcPts val="800"/>
              </a:spcAft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Atmospheric mixing depth changes diurnally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150717" y="1335507"/>
            <a:ext cx="4227425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125" y="-27117"/>
            <a:ext cx="3180547" cy="2281033"/>
          </a:xfrm>
          <a:prstGeom prst="rect">
            <a:avLst/>
          </a:prstGeom>
        </p:spPr>
      </p:pic>
      <p:sp>
        <p:nvSpPr>
          <p:cNvPr id="6" name="Content Placeholder 5"/>
          <p:cNvSpPr txBox="1">
            <a:spLocks/>
          </p:cNvSpPr>
          <p:nvPr/>
        </p:nvSpPr>
        <p:spPr bwMode="auto">
          <a:xfrm>
            <a:off x="187405" y="2095495"/>
            <a:ext cx="9474418" cy="4762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ts val="3000"/>
              </a:lnSpc>
              <a:spcAft>
                <a:spcPts val="800"/>
              </a:spcAft>
            </a:pPr>
            <a:r>
              <a:rPr lang="en-A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Deepest during the day (convective and mechanical mixing)</a:t>
            </a:r>
          </a:p>
          <a:p>
            <a:pPr eaLnBrk="1" hangingPunct="1">
              <a:lnSpc>
                <a:spcPts val="3000"/>
              </a:lnSpc>
              <a:spcAft>
                <a:spcPts val="800"/>
              </a:spcAft>
            </a:pPr>
            <a:r>
              <a:rPr lang="en-A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Shallowest at night (mechanical mixing and thermal stratification)</a:t>
            </a:r>
          </a:p>
          <a:p>
            <a:pPr eaLnBrk="1" hangingPunct="1">
              <a:lnSpc>
                <a:spcPts val="3000"/>
              </a:lnSpc>
              <a:spcAft>
                <a:spcPts val="800"/>
              </a:spcAft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For urban emissions, mixing depth is one of the largest influences on near-surface concentrations (e.g. “haze” under a morning inversion)</a:t>
            </a:r>
          </a:p>
          <a:p>
            <a:pPr eaLnBrk="1" hangingPunct="1">
              <a:lnSpc>
                <a:spcPts val="3000"/>
              </a:lnSpc>
              <a:spcAft>
                <a:spcPts val="800"/>
              </a:spcAft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At night “mixing depth” and “stability” often used interchangeably</a:t>
            </a:r>
          </a:p>
          <a:p>
            <a:pPr eaLnBrk="1" hangingPunct="1">
              <a:lnSpc>
                <a:spcPts val="3000"/>
              </a:lnSpc>
              <a:spcAft>
                <a:spcPts val="800"/>
              </a:spcAft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Many conventional measures of atmospheric stability: </a:t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Research-grade observations:    Richardson number, </a:t>
            </a:r>
            <a:r>
              <a:rPr lang="en-A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Obukhov</a:t>
            </a:r>
            <a:r>
              <a:rPr lang="en-A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Length</a:t>
            </a:r>
            <a:r>
              <a:rPr lang="en-AU" sz="20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Standard climate observations:   Pasquil-Gifford schemes (turbulence/radiation)</a:t>
            </a:r>
          </a:p>
          <a:p>
            <a:pPr eaLnBrk="1" hangingPunct="1">
              <a:lnSpc>
                <a:spcPts val="3000"/>
              </a:lnSpc>
              <a:spcAft>
                <a:spcPts val="800"/>
              </a:spcAft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But the concentrations of passive tracers (e.g. </a:t>
            </a:r>
            <a:r>
              <a:rPr lang="en-AU" sz="2000" baseline="30000" dirty="0" smtClean="0">
                <a:latin typeface="Arial" pitchFamily="34" charset="0"/>
                <a:cs typeface="Arial" pitchFamily="34" charset="0"/>
              </a:rPr>
              <a:t>222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Rn) are more closely matched with pollutant transport and mixing processes at the surface</a:t>
            </a:r>
          </a:p>
          <a:p>
            <a:pPr eaLnBrk="1" hangingPunct="1">
              <a:lnSpc>
                <a:spcPts val="3000"/>
              </a:lnSpc>
              <a:spcAft>
                <a:spcPts val="800"/>
              </a:spcAft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96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-252928" y="428839"/>
            <a:ext cx="9517247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Arial" pitchFamily="34" charset="0"/>
                <a:cs typeface="Arial" pitchFamily="34" charset="0"/>
              </a:rPr>
              <a:t>Radon: a powerful atmospheric tracer</a:t>
            </a:r>
          </a:p>
        </p:txBody>
      </p:sp>
      <p:sp>
        <p:nvSpPr>
          <p:cNvPr id="16387" name="Content Placeholder 5"/>
          <p:cNvSpPr>
            <a:spLocks noGrp="1"/>
          </p:cNvSpPr>
          <p:nvPr>
            <p:ph idx="1"/>
          </p:nvPr>
        </p:nvSpPr>
        <p:spPr>
          <a:xfrm>
            <a:off x="228153" y="1515052"/>
            <a:ext cx="9553800" cy="5183459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AU" sz="2200" dirty="0" smtClean="0"/>
              <a:t>Radon-222 is the only gas </a:t>
            </a:r>
            <a:r>
              <a:rPr lang="en-AU" sz="2200" dirty="0"/>
              <a:t>in the </a:t>
            </a:r>
            <a:r>
              <a:rPr lang="en-AU" sz="2200" dirty="0" smtClean="0"/>
              <a:t>Uranium-238 decay chain</a:t>
            </a:r>
            <a:endParaRPr lang="en-AU" sz="22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AU" sz="2200" dirty="0" smtClean="0">
                <a:latin typeface="Arial" pitchFamily="34" charset="0"/>
                <a:cs typeface="Arial" pitchFamily="34" charset="0"/>
              </a:rPr>
              <a:t>Radon comes from most land surfaces (unsaturated / unfrozen)</a:t>
            </a:r>
          </a:p>
          <a:p>
            <a:pPr eaLnBrk="1" hangingPunct="1">
              <a:lnSpc>
                <a:spcPct val="150000"/>
              </a:lnSpc>
            </a:pPr>
            <a:r>
              <a:rPr lang="en-AU" sz="2200" dirty="0" smtClean="0">
                <a:latin typeface="Arial" pitchFamily="34" charset="0"/>
                <a:cs typeface="Arial" pitchFamily="34" charset="0"/>
              </a:rPr>
              <a:t>Surface-only source; almost exclusively from land (not water)</a:t>
            </a:r>
            <a:endParaRPr lang="en-AU" sz="2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AU" sz="2200" dirty="0" smtClean="0">
                <a:latin typeface="Arial" pitchFamily="34" charset="0"/>
                <a:cs typeface="Arial" pitchFamily="34" charset="0"/>
              </a:rPr>
              <a:t>Source function changes little in space &amp; time</a:t>
            </a:r>
          </a:p>
          <a:p>
            <a:pPr eaLnBrk="1" hangingPunct="1">
              <a:lnSpc>
                <a:spcPct val="150000"/>
              </a:lnSpc>
            </a:pPr>
            <a:r>
              <a:rPr lang="en-AU" sz="2200" dirty="0" smtClean="0">
                <a:latin typeface="Arial" pitchFamily="34" charset="0"/>
                <a:cs typeface="Arial" pitchFamily="34" charset="0"/>
              </a:rPr>
              <a:t>Unreactive / </a:t>
            </a:r>
            <a:r>
              <a:rPr lang="en-AU" sz="2200" dirty="0">
                <a:latin typeface="Arial" pitchFamily="34" charset="0"/>
                <a:cs typeface="Arial" pitchFamily="34" charset="0"/>
              </a:rPr>
              <a:t>poorly soluble: </a:t>
            </a:r>
            <a:r>
              <a:rPr lang="en-A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sole </a:t>
            </a:r>
            <a:r>
              <a:rPr lang="en-AU" sz="22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atmospheric </a:t>
            </a:r>
            <a:r>
              <a:rPr lang="en-A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sink is radioactive decay</a:t>
            </a:r>
          </a:p>
          <a:p>
            <a:pPr eaLnBrk="1" hangingPunct="1">
              <a:lnSpc>
                <a:spcPct val="150000"/>
              </a:lnSpc>
            </a:pPr>
            <a:r>
              <a:rPr lang="en-AU" sz="2200" dirty="0" smtClean="0">
                <a:latin typeface="Arial" pitchFamily="34" charset="0"/>
                <a:cs typeface="Arial" pitchFamily="34" charset="0"/>
              </a:rPr>
              <a:t>Short half-life (3.8d) </a:t>
            </a:r>
            <a:r>
              <a:rPr lang="en-AU" sz="220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 </a:t>
            </a:r>
            <a:r>
              <a:rPr lang="en-AU" sz="22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(a) doesn’t accumulate in the atmosphere</a:t>
            </a:r>
            <a:r>
              <a:rPr lang="en-AU" sz="220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/>
            </a:r>
            <a:br>
              <a:rPr lang="en-AU" sz="220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</a:br>
            <a:r>
              <a:rPr lang="en-AU" sz="220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                                    </a:t>
            </a:r>
            <a:r>
              <a:rPr lang="en-A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(b) large ABL / troposphere gradient</a:t>
            </a:r>
          </a:p>
          <a:p>
            <a:pPr eaLnBrk="1" hangingPunct="1">
              <a:lnSpc>
                <a:spcPct val="150000"/>
              </a:lnSpc>
            </a:pPr>
            <a:r>
              <a:rPr lang="en-AU" sz="2200" dirty="0" smtClean="0">
                <a:latin typeface="Arial" pitchFamily="34" charset="0"/>
                <a:cs typeface="Arial" pitchFamily="34" charset="0"/>
              </a:rPr>
              <a:t>Rn half-life &gt;&gt; mixing timescale of the ABL (1-hour)</a:t>
            </a:r>
          </a:p>
          <a:p>
            <a:pPr eaLnBrk="1" hangingPunct="1">
              <a:lnSpc>
                <a:spcPct val="150000"/>
              </a:lnSpc>
            </a:pPr>
            <a:r>
              <a:rPr lang="en-AU" sz="2200" dirty="0" smtClean="0">
                <a:latin typeface="Arial" pitchFamily="34" charset="0"/>
                <a:cs typeface="Arial" pitchFamily="34" charset="0"/>
              </a:rPr>
              <a:t>Over 1 night (10-12h) Rn is an approximately conservative (&gt;90%) tracer</a:t>
            </a:r>
            <a:endParaRPr lang="en-AU" sz="2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19080" y="1313109"/>
            <a:ext cx="8015320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0" y="595426"/>
            <a:ext cx="8253663" cy="85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400" dirty="0" smtClean="0">
                <a:latin typeface="Arial" pitchFamily="34" charset="0"/>
                <a:cs typeface="Arial" pitchFamily="34" charset="0"/>
              </a:rPr>
              <a:t>ANSTO environmental radon detectors</a:t>
            </a:r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214415" y="1472442"/>
            <a:ext cx="9386785" cy="211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800"/>
              </a:spcAft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ANSTO design, build &amp; operate </a:t>
            </a:r>
            <a:r>
              <a:rPr lang="en-AU" sz="20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dual-flow-loop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two-filter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radon detectors</a:t>
            </a:r>
          </a:p>
          <a:p>
            <a:pPr eaLnBrk="1" hangingPunct="1">
              <a:spcAft>
                <a:spcPts val="800"/>
              </a:spcAft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Long-term, continuous, hourly, radon observations </a:t>
            </a:r>
            <a:r>
              <a:rPr lang="en-A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(direct – not by progeny)</a:t>
            </a:r>
          </a:p>
          <a:p>
            <a:pPr eaLnBrk="1" hangingPunct="1">
              <a:spcAft>
                <a:spcPts val="800"/>
              </a:spcAft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Response time ~45 minutes</a:t>
            </a:r>
          </a:p>
          <a:p>
            <a:pPr eaLnBrk="1" hangingPunct="1">
              <a:spcAft>
                <a:spcPts val="800"/>
              </a:spcAft>
            </a:pPr>
            <a:r>
              <a:rPr lang="en-A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Lower limit of determination (1500 L model) 20 </a:t>
            </a:r>
            <a:r>
              <a:rPr lang="en-A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mBq</a:t>
            </a:r>
            <a:r>
              <a:rPr lang="en-A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m</a:t>
            </a:r>
            <a:r>
              <a:rPr lang="en-AU" sz="2000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-3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20401" y="1324040"/>
            <a:ext cx="7432210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\\fianna\szc\My Documents\2014\WorkingArea\Seoul\Detecto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94" b="9197"/>
          <a:stretch/>
        </p:blipFill>
        <p:spPr bwMode="auto">
          <a:xfrm>
            <a:off x="1190033" y="3364180"/>
            <a:ext cx="5895063" cy="339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 txBox="1">
            <a:spLocks/>
          </p:cNvSpPr>
          <p:nvPr/>
        </p:nvSpPr>
        <p:spPr bwMode="auto">
          <a:xfrm>
            <a:off x="7270008" y="3417783"/>
            <a:ext cx="2493118" cy="3191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b="1" dirty="0" smtClean="0">
                <a:latin typeface="Arial" pitchFamily="34" charset="0"/>
                <a:cs typeface="Arial" pitchFamily="34" charset="0"/>
              </a:rPr>
              <a:t>Available models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dirty="0" smtClean="0">
                <a:latin typeface="Arial" pitchFamily="34" charset="0"/>
                <a:cs typeface="Arial" pitchFamily="34" charset="0"/>
              </a:rPr>
              <a:t>100 L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dirty="0" smtClean="0">
                <a:latin typeface="Arial" pitchFamily="34" charset="0"/>
                <a:cs typeface="Arial" pitchFamily="34" charset="0"/>
              </a:rPr>
              <a:t>700 L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dirty="0" smtClean="0">
                <a:latin typeface="Arial" pitchFamily="34" charset="0"/>
                <a:cs typeface="Arial" pitchFamily="34" charset="0"/>
              </a:rPr>
              <a:t>1500 L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dirty="0" smtClean="0">
                <a:latin typeface="Arial" pitchFamily="34" charset="0"/>
                <a:cs typeface="Arial" pitchFamily="34" charset="0"/>
              </a:rPr>
              <a:t>5000 L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dirty="0" smtClean="0">
                <a:latin typeface="Arial" pitchFamily="34" charset="0"/>
                <a:cs typeface="Arial" pitchFamily="34" charset="0"/>
              </a:rPr>
              <a:t>Sensitivity changes with volume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200 </a:t>
            </a:r>
            <a:r>
              <a:rPr lang="en-AU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 10 </a:t>
            </a:r>
            <a:r>
              <a:rPr lang="en-AU" sz="1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mBq</a:t>
            </a:r>
            <a:r>
              <a:rPr lang="en-AU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m</a:t>
            </a:r>
            <a:r>
              <a:rPr lang="en-AU" sz="1800" baseline="30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-3</a:t>
            </a:r>
            <a:endParaRPr lang="en-AU" sz="1800" baseline="30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4736358" y="3456177"/>
            <a:ext cx="2493118" cy="46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1800" b="1" dirty="0" smtClean="0">
                <a:latin typeface="Arial" pitchFamily="34" charset="0"/>
                <a:cs typeface="Arial" pitchFamily="34" charset="0"/>
              </a:rPr>
              <a:t>1500 L Detector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2767280" y="192907"/>
            <a:ext cx="6665491" cy="709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1-year, hourly radon time series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011491" y="898369"/>
            <a:ext cx="6264055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662184" y="1161089"/>
            <a:ext cx="42914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u="sng" dirty="0" smtClean="0"/>
              <a:t>Variability on many time scales</a:t>
            </a:r>
          </a:p>
          <a:p>
            <a:pPr algn="ctr"/>
            <a:endParaRPr lang="en-AU" sz="1000" dirty="0" smtClean="0"/>
          </a:p>
          <a:p>
            <a:pPr algn="ctr"/>
            <a:r>
              <a:rPr lang="en-AU" dirty="0" smtClean="0"/>
              <a:t>Seasonal (1-6 months)</a:t>
            </a:r>
            <a:endParaRPr lang="en-AU" dirty="0" smtClean="0">
              <a:solidFill>
                <a:srgbClr val="FF0000"/>
              </a:solidFill>
            </a:endParaRPr>
          </a:p>
          <a:p>
            <a:pPr algn="ctr"/>
            <a:r>
              <a:rPr lang="en-AU" dirty="0" smtClean="0"/>
              <a:t>Synoptic (1-10 days)</a:t>
            </a:r>
            <a:endParaRPr lang="en-AU" dirty="0" smtClean="0">
              <a:solidFill>
                <a:srgbClr val="FF0000"/>
              </a:solidFill>
            </a:endParaRPr>
          </a:p>
          <a:p>
            <a:pPr algn="ctr"/>
            <a:r>
              <a:rPr lang="en-AU" dirty="0" smtClean="0"/>
              <a:t>Diurnal (24 hours)</a:t>
            </a:r>
          </a:p>
          <a:p>
            <a:pPr algn="ctr"/>
            <a:r>
              <a:rPr lang="en-AU" dirty="0" smtClean="0"/>
              <a:t>Sub-Diurnal</a:t>
            </a:r>
            <a:br>
              <a:rPr lang="en-AU" dirty="0" smtClean="0"/>
            </a:br>
            <a:endParaRPr lang="en-AU" sz="800" dirty="0" smtClean="0"/>
          </a:p>
          <a:p>
            <a:pPr algn="ctr"/>
            <a:r>
              <a:rPr lang="en-AU" dirty="0" smtClean="0">
                <a:solidFill>
                  <a:srgbClr val="008000"/>
                </a:solidFill>
              </a:rPr>
              <a:t>Fetch, mixing and non-local processes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2" t="6916" r="11275" b="41674"/>
          <a:stretch/>
        </p:blipFill>
        <p:spPr bwMode="auto">
          <a:xfrm>
            <a:off x="-49794" y="993121"/>
            <a:ext cx="5918591" cy="261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69281" y="3655630"/>
            <a:ext cx="4412899" cy="3151594"/>
            <a:chOff x="169281" y="3655630"/>
            <a:chExt cx="4412899" cy="315159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5" t="5982" r="10256" b="4178"/>
            <a:stretch/>
          </p:blipFill>
          <p:spPr bwMode="auto">
            <a:xfrm>
              <a:off x="289596" y="4162925"/>
              <a:ext cx="3584572" cy="26442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169281" y="3655630"/>
              <a:ext cx="44128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b="1" u="sng" dirty="0" smtClean="0"/>
                <a:t>Seasonal Rn variability – fetch related</a:t>
              </a:r>
              <a:endParaRPr lang="en-AU" sz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459832" y="4254224"/>
            <a:ext cx="3901716" cy="1260445"/>
            <a:chOff x="1459832" y="4254224"/>
            <a:chExt cx="3901716" cy="1260445"/>
          </a:xfrm>
        </p:grpSpPr>
        <p:sp>
          <p:nvSpPr>
            <p:cNvPr id="21" name="TextBox 20"/>
            <p:cNvSpPr txBox="1"/>
            <p:nvPr/>
          </p:nvSpPr>
          <p:spPr>
            <a:xfrm>
              <a:off x="3963234" y="4254224"/>
              <a:ext cx="13983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b="1" dirty="0" smtClean="0">
                  <a:solidFill>
                    <a:srgbClr val="0000FF"/>
                  </a:solidFill>
                </a:rPr>
                <a:t>Winter</a:t>
              </a:r>
            </a:p>
            <a:p>
              <a:pPr algn="ctr"/>
              <a:r>
                <a:rPr lang="en-AU" sz="1600" b="1" dirty="0" smtClean="0">
                  <a:solidFill>
                    <a:srgbClr val="0000FF"/>
                  </a:solidFill>
                </a:rPr>
                <a:t>Offshore</a:t>
              </a:r>
              <a:endParaRPr lang="en-AU" sz="1600" b="1" dirty="0">
                <a:solidFill>
                  <a:srgbClr val="0000FF"/>
                </a:solidFill>
              </a:endParaRPr>
            </a:p>
            <a:p>
              <a:pPr algn="ctr"/>
              <a:r>
                <a:rPr lang="en-AU" sz="1600" b="1" dirty="0" smtClean="0">
                  <a:solidFill>
                    <a:srgbClr val="0000FF"/>
                  </a:solidFill>
                </a:rPr>
                <a:t>Flow</a:t>
              </a:r>
            </a:p>
          </p:txBody>
        </p:sp>
        <p:sp>
          <p:nvSpPr>
            <p:cNvPr id="4" name="Oval 3"/>
            <p:cNvSpPr/>
            <p:nvPr/>
          </p:nvSpPr>
          <p:spPr>
            <a:xfrm>
              <a:off x="1459832" y="4491789"/>
              <a:ext cx="1636295" cy="1022880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3096127" y="4666926"/>
              <a:ext cx="1090862" cy="217895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3641558" y="5216750"/>
            <a:ext cx="1868890" cy="855187"/>
            <a:chOff x="3641558" y="5216750"/>
            <a:chExt cx="1868890" cy="855187"/>
          </a:xfrm>
        </p:grpSpPr>
        <p:sp>
          <p:nvSpPr>
            <p:cNvPr id="20" name="TextBox 19"/>
            <p:cNvSpPr txBox="1"/>
            <p:nvPr/>
          </p:nvSpPr>
          <p:spPr>
            <a:xfrm>
              <a:off x="4112134" y="5216750"/>
              <a:ext cx="13983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b="1" dirty="0" smtClean="0">
                  <a:solidFill>
                    <a:srgbClr val="FF0000"/>
                  </a:solidFill>
                </a:rPr>
                <a:t>Summer</a:t>
              </a:r>
            </a:p>
            <a:p>
              <a:pPr algn="ctr"/>
              <a:r>
                <a:rPr lang="en-AU" sz="1600" b="1" dirty="0" smtClean="0">
                  <a:solidFill>
                    <a:srgbClr val="FF0000"/>
                  </a:solidFill>
                </a:rPr>
                <a:t>Onshore</a:t>
              </a:r>
              <a:endParaRPr lang="en-AU" sz="1600" b="1" dirty="0">
                <a:solidFill>
                  <a:srgbClr val="FF0000"/>
                </a:solidFill>
              </a:endParaRPr>
            </a:p>
            <a:p>
              <a:pPr algn="ctr"/>
              <a:r>
                <a:rPr lang="en-AU" sz="1600" b="1" dirty="0" smtClean="0">
                  <a:solidFill>
                    <a:srgbClr val="FF0000"/>
                  </a:solidFill>
                </a:rPr>
                <a:t>Flow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>
              <a:off x="3641558" y="5643124"/>
              <a:ext cx="705854" cy="4288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1" t="6082" b="11462"/>
          <a:stretch/>
        </p:blipFill>
        <p:spPr>
          <a:xfrm>
            <a:off x="5732883" y="3603478"/>
            <a:ext cx="3753462" cy="3110163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200780" y="5107517"/>
            <a:ext cx="1398314" cy="798139"/>
            <a:chOff x="7200780" y="5107517"/>
            <a:chExt cx="1398314" cy="798139"/>
          </a:xfrm>
        </p:grpSpPr>
        <p:cxnSp>
          <p:nvCxnSpPr>
            <p:cNvPr id="24" name="Straight Arrow Connector 23"/>
            <p:cNvCxnSpPr/>
            <p:nvPr/>
          </p:nvCxnSpPr>
          <p:spPr>
            <a:xfrm>
              <a:off x="8061157" y="5522690"/>
              <a:ext cx="529391" cy="10153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8061157" y="5736522"/>
              <a:ext cx="521371" cy="169134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200780" y="5107517"/>
              <a:ext cx="13983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b="1" dirty="0" smtClean="0">
                  <a:solidFill>
                    <a:srgbClr val="0000FF"/>
                  </a:solidFill>
                </a:rPr>
                <a:t>Winter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355284" y="5675209"/>
            <a:ext cx="1398314" cy="869746"/>
            <a:chOff x="8355284" y="5675209"/>
            <a:chExt cx="1398314" cy="869746"/>
          </a:xfrm>
        </p:grpSpPr>
        <p:cxnSp>
          <p:nvCxnSpPr>
            <p:cNvPr id="17" name="Straight Arrow Connector 16"/>
            <p:cNvCxnSpPr/>
            <p:nvPr/>
          </p:nvCxnSpPr>
          <p:spPr>
            <a:xfrm flipH="1">
              <a:off x="8775556" y="5675209"/>
              <a:ext cx="49999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8742949" y="5783179"/>
              <a:ext cx="316031" cy="34120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8355284" y="6206401"/>
              <a:ext cx="13983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b="1" dirty="0" smtClean="0">
                  <a:solidFill>
                    <a:srgbClr val="FF0000"/>
                  </a:solidFill>
                </a:rPr>
                <a:t>Summer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537912" y="1226755"/>
            <a:ext cx="1163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Sydney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9959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979627" y="766411"/>
            <a:ext cx="7586863" cy="709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200" dirty="0" smtClean="0">
                <a:latin typeface="Arial" pitchFamily="34" charset="0"/>
                <a:cs typeface="Arial" pitchFamily="34" charset="0"/>
              </a:rPr>
              <a:t>Synoptic radon variability – fetch related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166673" y="1411713"/>
            <a:ext cx="7231369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1049" y="1592472"/>
            <a:ext cx="3732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Fetch changes off-shore to </a:t>
            </a:r>
            <a:br>
              <a:rPr lang="en-AU" dirty="0" smtClean="0"/>
            </a:br>
            <a:r>
              <a:rPr lang="en-AU" dirty="0" smtClean="0"/>
              <a:t>on-shore with the passage of synoptic systems</a:t>
            </a:r>
            <a:endParaRPr lang="en-AU" dirty="0" smtClean="0">
              <a:solidFill>
                <a:srgbClr val="FF0000"/>
              </a:solidFill>
            </a:endParaRPr>
          </a:p>
          <a:p>
            <a:pPr algn="ctr"/>
            <a:endParaRPr lang="en-AU" sz="1200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235" y="1627108"/>
            <a:ext cx="5544718" cy="446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2237876" y="2601179"/>
            <a:ext cx="1418041" cy="1254152"/>
            <a:chOff x="1451811" y="3866747"/>
            <a:chExt cx="1515981" cy="1340773"/>
          </a:xfrm>
        </p:grpSpPr>
        <p:sp>
          <p:nvSpPr>
            <p:cNvPr id="3" name="Oval 2"/>
            <p:cNvSpPr/>
            <p:nvPr/>
          </p:nvSpPr>
          <p:spPr>
            <a:xfrm>
              <a:off x="1451811" y="3954379"/>
              <a:ext cx="1515981" cy="1163053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" name="Isosceles Triangle 22"/>
            <p:cNvSpPr/>
            <p:nvPr/>
          </p:nvSpPr>
          <p:spPr>
            <a:xfrm rot="16200000">
              <a:off x="2080053" y="3834514"/>
              <a:ext cx="193769" cy="258235"/>
            </a:xfrm>
            <a:prstGeom prst="triangl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" name="Isosceles Triangle 23"/>
            <p:cNvSpPr/>
            <p:nvPr/>
          </p:nvSpPr>
          <p:spPr>
            <a:xfrm rot="16200000">
              <a:off x="2104117" y="4981518"/>
              <a:ext cx="193769" cy="258235"/>
            </a:xfrm>
            <a:prstGeom prst="triangle">
              <a:avLst/>
            </a:prstGeom>
            <a:solidFill>
              <a:schemeClr val="tx1"/>
            </a:solidFill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55220" y="4271212"/>
              <a:ext cx="8997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3200" b="1" dirty="0" smtClean="0"/>
                <a:t>H</a:t>
              </a:r>
              <a:endParaRPr lang="en-AU" sz="3200" dirty="0" smtClean="0">
                <a:solidFill>
                  <a:srgbClr val="008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1427" y="2604646"/>
            <a:ext cx="1414122" cy="1250684"/>
            <a:chOff x="239238" y="5361145"/>
            <a:chExt cx="1515982" cy="1340771"/>
          </a:xfrm>
        </p:grpSpPr>
        <p:sp>
          <p:nvSpPr>
            <p:cNvPr id="26" name="Oval 25"/>
            <p:cNvSpPr/>
            <p:nvPr/>
          </p:nvSpPr>
          <p:spPr>
            <a:xfrm>
              <a:off x="239238" y="5448776"/>
              <a:ext cx="1515982" cy="1163053"/>
            </a:xfrm>
            <a:prstGeom prst="ellipse">
              <a:avLst/>
            </a:prstGeom>
            <a:gradFill>
              <a:gsLst>
                <a:gs pos="0">
                  <a:srgbClr val="0000FF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867481" y="6475914"/>
              <a:ext cx="193769" cy="258235"/>
            </a:xfrm>
            <a:prstGeom prst="triangl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" name="Isosceles Triangle 27"/>
            <p:cNvSpPr/>
            <p:nvPr/>
          </p:nvSpPr>
          <p:spPr>
            <a:xfrm rot="16200000">
              <a:off x="899566" y="5328912"/>
              <a:ext cx="193769" cy="258235"/>
            </a:xfrm>
            <a:prstGeom prst="triangle">
              <a:avLst/>
            </a:prstGeom>
            <a:solidFill>
              <a:schemeClr val="tx1"/>
            </a:solidFill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2648" y="5765609"/>
              <a:ext cx="8997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3200" b="1" dirty="0" smtClean="0"/>
                <a:t>L</a:t>
              </a:r>
              <a:endParaRPr lang="en-AU" sz="3200" dirty="0" smtClean="0">
                <a:solidFill>
                  <a:srgbClr val="008000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118266" y="6207286"/>
            <a:ext cx="37325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1-week in Spring</a:t>
            </a:r>
            <a:endParaRPr lang="en-AU" dirty="0" smtClean="0">
              <a:solidFill>
                <a:srgbClr val="FF0000"/>
              </a:solidFill>
            </a:endParaRPr>
          </a:p>
          <a:p>
            <a:pPr algn="ctr"/>
            <a:endParaRPr lang="en-AU" sz="1200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0" y="4339497"/>
            <a:ext cx="4087268" cy="2030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336295" y="3988813"/>
            <a:ext cx="37325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Daily mean radon</a:t>
            </a:r>
            <a:endParaRPr lang="en-AU" b="1" dirty="0" smtClean="0">
              <a:solidFill>
                <a:srgbClr val="FF0000"/>
              </a:solidFill>
            </a:endParaRPr>
          </a:p>
          <a:p>
            <a:pPr algn="ctr"/>
            <a:endParaRPr lang="en-AU" sz="12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958990" y="6452662"/>
            <a:ext cx="2420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solidFill>
                  <a:srgbClr val="FF0000"/>
                </a:solidFill>
              </a:rPr>
              <a:t>Time-scale 1-10 days</a:t>
            </a:r>
          </a:p>
        </p:txBody>
      </p:sp>
    </p:spTree>
    <p:extLst>
      <p:ext uri="{BB962C8B-B14F-4D97-AF65-F5344CB8AC3E}">
        <p14:creationId xmlns:p14="http://schemas.microsoft.com/office/powerpoint/2010/main" val="137821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4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826168" y="726306"/>
            <a:ext cx="8566485" cy="709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Diurnal radon variability – mixing related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070421" y="1379629"/>
            <a:ext cx="8097642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7" t="5885" r="9794" b="2109"/>
          <a:stretch/>
        </p:blipFill>
        <p:spPr bwMode="auto">
          <a:xfrm>
            <a:off x="16044" y="1628278"/>
            <a:ext cx="4804611" cy="3633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32"/>
          <a:stretch/>
        </p:blipFill>
        <p:spPr>
          <a:xfrm>
            <a:off x="4820655" y="1811241"/>
            <a:ext cx="5050245" cy="3225980"/>
          </a:xfrm>
          <a:prstGeom prst="rect">
            <a:avLst/>
          </a:prstGeom>
        </p:spPr>
      </p:pic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297630" y="5534526"/>
            <a:ext cx="9386785" cy="132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Radon has recently been called a good “stability indicator” (e.g. OPSIS SM200)</a:t>
            </a:r>
          </a:p>
          <a:p>
            <a:pPr marL="0" indent="0" algn="ctr" eaLnBrk="1" hangingPunct="1">
              <a:spcAft>
                <a:spcPts val="800"/>
              </a:spcAft>
              <a:buNone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But before we can use radon as a </a:t>
            </a:r>
            <a:r>
              <a:rPr lang="en-A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stability indicator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we need to separate the </a:t>
            </a:r>
            <a:r>
              <a:rPr lang="en-A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fetch-related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AU" sz="20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mixing-related (diurnal)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signals</a:t>
            </a:r>
            <a:endParaRPr lang="en-A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261937" y="2105526"/>
            <a:ext cx="36095" cy="2237874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8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853232" y="676679"/>
            <a:ext cx="8566485" cy="709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Separating the radon signals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168692" y="1330002"/>
            <a:ext cx="5967663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248653" y="5033253"/>
            <a:ext cx="9721513" cy="62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800"/>
              </a:spcAft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Afternoon radon concentrations reflect the air mass fetch history (~2-weeks)</a:t>
            </a:r>
            <a:endParaRPr lang="en-A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t="2597" r="10331" b="31343"/>
          <a:stretch/>
        </p:blipFill>
        <p:spPr bwMode="auto">
          <a:xfrm>
            <a:off x="338897" y="1476419"/>
            <a:ext cx="6485023" cy="3605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6689560" y="2748097"/>
            <a:ext cx="3216440" cy="1081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Radon half-life 3.8 days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A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weeks ~4 half lives (&lt;10%)</a:t>
            </a:r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248653" y="5499978"/>
            <a:ext cx="9721513" cy="135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A9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800"/>
              </a:spcAft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Each night accumulation in NBL adds to ambient (</a:t>
            </a:r>
            <a:r>
              <a:rPr lang="en-AU" sz="2000" dirty="0" err="1" smtClean="0">
                <a:latin typeface="Arial" pitchFamily="34" charset="0"/>
                <a:cs typeface="Arial" pitchFamily="34" charset="0"/>
              </a:rPr>
              <a:t>advected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) radon</a:t>
            </a:r>
          </a:p>
          <a:p>
            <a:pPr eaLnBrk="1" hangingPunct="1">
              <a:spcAft>
                <a:spcPts val="800"/>
              </a:spcAft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Amplitude of the difference between these signals relates to mixing depth</a:t>
            </a:r>
          </a:p>
          <a:p>
            <a:pPr eaLnBrk="1" hangingPunct="1">
              <a:spcAft>
                <a:spcPts val="800"/>
              </a:spcAft>
            </a:pPr>
            <a:r>
              <a:rPr lang="en-AU" sz="20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Difference (“gradient”):  Observed - </a:t>
            </a:r>
            <a:r>
              <a:rPr lang="en-AU" sz="2000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Advected</a:t>
            </a:r>
            <a:endParaRPr lang="en-AU" sz="2000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13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14948</TotalTime>
  <Words>1572</Words>
  <Application>Microsoft Office PowerPoint</Application>
  <PresentationFormat>A4 Paper (210x297 mm)</PresentationFormat>
  <Paragraphs>172</Paragraphs>
  <Slides>19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ＭＳ Ｐゴシック</vt:lpstr>
      <vt:lpstr>Algerian</vt:lpstr>
      <vt:lpstr>Arial</vt:lpstr>
      <vt:lpstr>Calibri</vt:lpstr>
      <vt:lpstr>Symbol</vt:lpstr>
      <vt:lpstr>Wingdings</vt:lpstr>
      <vt:lpstr>Office Theme</vt:lpstr>
      <vt:lpstr>1_Office Theme</vt:lpstr>
      <vt:lpstr>Equation</vt:lpstr>
      <vt:lpstr>A radon-only technique for quantifying the effects of atmospheric stability on air pollution concentrations</vt:lpstr>
      <vt:lpstr>Urban pollution research – “non-negotiables”</vt:lpstr>
      <vt:lpstr>Atmospheric mixing</vt:lpstr>
      <vt:lpstr>Radon: a powerful atmospheric tracer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ANSTO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Karl Mutimer</dc:creator>
  <cp:lastModifiedBy>EVANS, Jenny</cp:lastModifiedBy>
  <cp:revision>1052</cp:revision>
  <cp:lastPrinted>2012-07-04T07:05:46Z</cp:lastPrinted>
  <dcterms:created xsi:type="dcterms:W3CDTF">2011-09-12T23:14:44Z</dcterms:created>
  <dcterms:modified xsi:type="dcterms:W3CDTF">2020-05-19T22:29:32Z</dcterms:modified>
</cp:coreProperties>
</file>