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9"/>
  </p:notesMasterIdLst>
  <p:sldIdLst>
    <p:sldId id="256" r:id="rId2"/>
    <p:sldId id="257" r:id="rId3"/>
    <p:sldId id="299" r:id="rId4"/>
    <p:sldId id="300" r:id="rId5"/>
    <p:sldId id="301" r:id="rId6"/>
    <p:sldId id="302" r:id="rId7"/>
    <p:sldId id="303" r:id="rId8"/>
    <p:sldId id="304" r:id="rId9"/>
    <p:sldId id="307" r:id="rId10"/>
    <p:sldId id="306" r:id="rId11"/>
    <p:sldId id="308" r:id="rId12"/>
    <p:sldId id="291" r:id="rId13"/>
    <p:sldId id="259" r:id="rId14"/>
    <p:sldId id="261" r:id="rId15"/>
    <p:sldId id="262" r:id="rId16"/>
    <p:sldId id="265" r:id="rId17"/>
    <p:sldId id="266" r:id="rId18"/>
    <p:sldId id="267" r:id="rId19"/>
    <p:sldId id="268" r:id="rId20"/>
    <p:sldId id="286" r:id="rId21"/>
    <p:sldId id="287" r:id="rId22"/>
    <p:sldId id="284" r:id="rId23"/>
    <p:sldId id="285" r:id="rId24"/>
    <p:sldId id="296" r:id="rId25"/>
    <p:sldId id="309" r:id="rId26"/>
    <p:sldId id="310" r:id="rId27"/>
    <p:sldId id="269"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0" autoAdjust="0"/>
    <p:restoredTop sz="94636" autoAdjust="0"/>
  </p:normalViewPr>
  <p:slideViewPr>
    <p:cSldViewPr>
      <p:cViewPr varScale="1">
        <p:scale>
          <a:sx n="108" d="100"/>
          <a:sy n="108" d="100"/>
        </p:scale>
        <p:origin x="170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68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C6FC1CC-967F-44A5-B9A2-3DB8437F456A}" type="datetimeFigureOut">
              <a:rPr lang="en-US"/>
              <a:pPr>
                <a:defRPr/>
              </a:pPr>
              <a:t>11/19/2018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ED23D58-D6CF-40C5-BCED-EBCD1C9F0AD0}" type="slidenum">
              <a:rPr lang="en-US"/>
              <a:pPr>
                <a:defRPr/>
              </a:pPr>
              <a:t>‹#›</a:t>
            </a:fld>
            <a:endParaRPr lang="en-US"/>
          </a:p>
        </p:txBody>
      </p:sp>
    </p:spTree>
    <p:extLst>
      <p:ext uri="{BB962C8B-B14F-4D97-AF65-F5344CB8AC3E}">
        <p14:creationId xmlns:p14="http://schemas.microsoft.com/office/powerpoint/2010/main" val="41313105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CED23D58-D6CF-40C5-BCED-EBCD1C9F0AD0}" type="slidenum">
              <a:rPr lang="en-US" smtClean="0"/>
              <a:pPr>
                <a:defRPr/>
              </a:pPr>
              <a:t>2</a:t>
            </a:fld>
            <a:endParaRPr lang="en-US"/>
          </a:p>
        </p:txBody>
      </p:sp>
    </p:spTree>
    <p:extLst>
      <p:ext uri="{BB962C8B-B14F-4D97-AF65-F5344CB8AC3E}">
        <p14:creationId xmlns:p14="http://schemas.microsoft.com/office/powerpoint/2010/main" val="34015839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descr="C:\Documents and Settings\z3349205\Desktop\Kristen - Marketing Services\New stuff\ENGAUST_header RGB.jpg"/>
          <p:cNvPicPr/>
          <p:nvPr userDrawn="1"/>
        </p:nvPicPr>
        <p:blipFill>
          <a:blip r:embed="rId2" cstate="print"/>
          <a:srcRect/>
          <a:stretch>
            <a:fillRect/>
          </a:stretch>
        </p:blipFill>
        <p:spPr bwMode="auto">
          <a:xfrm>
            <a:off x="0" y="1412776"/>
            <a:ext cx="9147600" cy="2165930"/>
          </a:xfrm>
          <a:prstGeom prst="rect">
            <a:avLst/>
          </a:prstGeom>
          <a:noFill/>
          <a:ln w="9525">
            <a:noFill/>
            <a:miter lim="800000"/>
            <a:headEnd/>
            <a:tailEnd/>
          </a:ln>
        </p:spPr>
      </p:pic>
      <p:sp>
        <p:nvSpPr>
          <p:cNvPr id="10" name="Text Placeholder 4"/>
          <p:cNvSpPr>
            <a:spLocks noGrp="1"/>
          </p:cNvSpPr>
          <p:nvPr>
            <p:ph type="body" sz="quarter" idx="10"/>
          </p:nvPr>
        </p:nvSpPr>
        <p:spPr>
          <a:xfrm>
            <a:off x="2592000" y="1717200"/>
            <a:ext cx="5688012" cy="576411"/>
          </a:xfrm>
          <a:prstGeom prst="rect">
            <a:avLst/>
          </a:prstGeom>
        </p:spPr>
        <p:txBody>
          <a:bodyPr/>
          <a:lstStyle>
            <a:lvl1pPr>
              <a:buNone/>
              <a:defRPr baseline="0">
                <a:latin typeface="+mj-lt"/>
              </a:defRPr>
            </a:lvl1pPr>
          </a:lstStyle>
          <a:p>
            <a:pPr lvl="0"/>
            <a:r>
              <a:rPr lang="en-US"/>
              <a:t>Click to edit Master text styles</a:t>
            </a:r>
          </a:p>
        </p:txBody>
      </p:sp>
      <p:sp>
        <p:nvSpPr>
          <p:cNvPr id="11" name="Text Placeholder 6"/>
          <p:cNvSpPr>
            <a:spLocks noGrp="1"/>
          </p:cNvSpPr>
          <p:nvPr>
            <p:ph type="body" sz="quarter" idx="11"/>
          </p:nvPr>
        </p:nvSpPr>
        <p:spPr>
          <a:xfrm>
            <a:off x="2592000" y="2257200"/>
            <a:ext cx="5689600" cy="431800"/>
          </a:xfrm>
          <a:prstGeom prst="rect">
            <a:avLst/>
          </a:prstGeom>
        </p:spPr>
        <p:txBody>
          <a:bodyPr/>
          <a:lstStyle>
            <a:lvl1pPr>
              <a:buNone/>
              <a:defRPr sz="2000">
                <a:latin typeface="+mj-lt"/>
              </a:defRPr>
            </a:lvl1pPr>
          </a:lstStyle>
          <a:p>
            <a:pPr lvl="0"/>
            <a:r>
              <a:rPr lang="en-US"/>
              <a:t>Click to edit Master text styles</a:t>
            </a:r>
          </a:p>
        </p:txBody>
      </p:sp>
      <p:sp>
        <p:nvSpPr>
          <p:cNvPr id="12" name="Text Placeholder 8"/>
          <p:cNvSpPr>
            <a:spLocks noGrp="1"/>
          </p:cNvSpPr>
          <p:nvPr>
            <p:ph type="body" sz="quarter" idx="12"/>
          </p:nvPr>
        </p:nvSpPr>
        <p:spPr>
          <a:xfrm>
            <a:off x="3706936" y="3284662"/>
            <a:ext cx="3817392" cy="360362"/>
          </a:xfrm>
          <a:prstGeom prst="rect">
            <a:avLst/>
          </a:prstGeom>
        </p:spPr>
        <p:txBody>
          <a:bodyPr/>
          <a:lstStyle>
            <a:lvl1pPr>
              <a:buNone/>
              <a:defRPr sz="1200" b="1" baseline="0">
                <a:solidFill>
                  <a:schemeClr val="bg1"/>
                </a:solidFill>
                <a:latin typeface="Sommet Bold" pitchFamily="50" charset="0"/>
              </a:defRPr>
            </a:lvl1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792088"/>
          </a:xfrm>
          <a:prstGeom prst="rect">
            <a:avLst/>
          </a:prstGeom>
        </p:spPr>
        <p:txBody>
          <a:bodyPr/>
          <a:lstStyle>
            <a:lvl1pPr algn="l">
              <a:defRPr sz="3000" baseline="0">
                <a:latin typeface="Sommet" pitchFamily="50" charset="0"/>
              </a:defRPr>
            </a:lvl1pPr>
          </a:lstStyle>
          <a:p>
            <a:r>
              <a:rPr lang="en-US"/>
              <a:t>Click to edit Master title style</a:t>
            </a:r>
            <a:endParaRPr lang="en-AU" dirty="0"/>
          </a:p>
        </p:txBody>
      </p:sp>
      <p:sp>
        <p:nvSpPr>
          <p:cNvPr id="3" name="Content Placeholder 2"/>
          <p:cNvSpPr>
            <a:spLocks noGrp="1"/>
          </p:cNvSpPr>
          <p:nvPr>
            <p:ph idx="1"/>
          </p:nvPr>
        </p:nvSpPr>
        <p:spPr>
          <a:xfrm>
            <a:off x="457200" y="1484784"/>
            <a:ext cx="8229600" cy="4320480"/>
          </a:xfrm>
          <a:prstGeom prst="rect">
            <a:avLst/>
          </a:prstGeom>
        </p:spPr>
        <p:txBody>
          <a:bodyPr/>
          <a:lstStyle>
            <a:lvl1pPr>
              <a:buFont typeface="Arial" pitchFamily="34" charset="0"/>
              <a:buChar char="•"/>
              <a:defRPr sz="1400" baseline="0">
                <a:latin typeface="Arial" pitchFamily="34" charset="0"/>
                <a:cs typeface="Arial" pitchFamily="34" charset="0"/>
              </a:defRPr>
            </a:lvl1pPr>
            <a:lvl2pPr>
              <a:defRPr sz="1400">
                <a:latin typeface="Arial" pitchFamily="34" charset="0"/>
                <a:cs typeface="Arial" pitchFamily="34" charset="0"/>
              </a:defRPr>
            </a:lvl2pPr>
            <a:lvl3pPr>
              <a:buFont typeface="Courier New" pitchFamily="49" charset="0"/>
              <a:buChar char="o"/>
              <a:defRPr sz="1400">
                <a:latin typeface="Arial" pitchFamily="34" charset="0"/>
                <a:cs typeface="Arial" pitchFamily="34" charset="0"/>
              </a:defRPr>
            </a:lvl3pPr>
            <a:lvl4pPr>
              <a:buFont typeface="Wingdings" pitchFamily="2" charset="2"/>
              <a:buChar char="§"/>
              <a:defRPr sz="1400">
                <a:latin typeface="Arial" pitchFamily="34" charset="0"/>
                <a:cs typeface="Arial" pitchFamily="34" charset="0"/>
              </a:defRPr>
            </a:lvl4pPr>
            <a:lvl5pPr>
              <a:defRPr sz="14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5" name="Picture 4" descr="C:\Documents and Settings\z3349205\Desktop\Kristen - Marketing Services\New stuff\ENGAUST_footer RGB.jpg"/>
          <p:cNvPicPr/>
          <p:nvPr userDrawn="1"/>
        </p:nvPicPr>
        <p:blipFill>
          <a:blip r:embed="rId2" cstate="print"/>
          <a:srcRect/>
          <a:stretch>
            <a:fillRect/>
          </a:stretch>
        </p:blipFill>
        <p:spPr bwMode="auto">
          <a:xfrm>
            <a:off x="-3600" y="6116354"/>
            <a:ext cx="9147600" cy="741646"/>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9" name="Picture 8" descr="C:\Documents and Settings\z3349205\Desktop\Kristen - Marketing Services\New stuff\ENGAUST_header RGB.jpg"/>
          <p:cNvPicPr/>
          <p:nvPr userDrawn="1"/>
        </p:nvPicPr>
        <p:blipFill>
          <a:blip r:embed="rId2" cstate="print"/>
          <a:srcRect/>
          <a:stretch>
            <a:fillRect/>
          </a:stretch>
        </p:blipFill>
        <p:spPr bwMode="auto">
          <a:xfrm>
            <a:off x="-3600" y="3068960"/>
            <a:ext cx="9147600" cy="2165930"/>
          </a:xfrm>
          <a:prstGeom prst="rect">
            <a:avLst/>
          </a:prstGeom>
          <a:noFill/>
          <a:ln w="9525">
            <a:noFill/>
            <a:miter lim="800000"/>
            <a:headEnd/>
            <a:tailEnd/>
          </a:ln>
        </p:spPr>
      </p:pic>
      <p:sp>
        <p:nvSpPr>
          <p:cNvPr id="10" name="Text Placeholder 8"/>
          <p:cNvSpPr>
            <a:spLocks noGrp="1"/>
          </p:cNvSpPr>
          <p:nvPr>
            <p:ph type="body" sz="quarter" idx="12"/>
          </p:nvPr>
        </p:nvSpPr>
        <p:spPr>
          <a:xfrm>
            <a:off x="3703336" y="4940846"/>
            <a:ext cx="3817392" cy="360362"/>
          </a:xfrm>
          <a:prstGeom prst="rect">
            <a:avLst/>
          </a:prstGeom>
        </p:spPr>
        <p:txBody>
          <a:bodyPr/>
          <a:lstStyle>
            <a:lvl1pPr>
              <a:buNone/>
              <a:defRPr sz="1200" b="1" baseline="0">
                <a:solidFill>
                  <a:schemeClr val="bg1"/>
                </a:solidFill>
                <a:latin typeface="Sommet Bold" pitchFamily="50" charset="0"/>
              </a:defRPr>
            </a:lvl1pPr>
          </a:lstStyle>
          <a:p>
            <a:pPr lvl="0"/>
            <a:r>
              <a:rPr lang="en-US"/>
              <a:t>Click to edit Master text styles</a:t>
            </a:r>
          </a:p>
        </p:txBody>
      </p:sp>
      <p:sp>
        <p:nvSpPr>
          <p:cNvPr id="7" name="Text Placeholder 4"/>
          <p:cNvSpPr>
            <a:spLocks noGrp="1"/>
          </p:cNvSpPr>
          <p:nvPr>
            <p:ph type="body" sz="quarter" idx="10"/>
          </p:nvPr>
        </p:nvSpPr>
        <p:spPr>
          <a:xfrm>
            <a:off x="2592000" y="3355200"/>
            <a:ext cx="5688012" cy="576411"/>
          </a:xfrm>
          <a:prstGeom prst="rect">
            <a:avLst/>
          </a:prstGeom>
        </p:spPr>
        <p:txBody>
          <a:bodyPr/>
          <a:lstStyle>
            <a:lvl1pPr>
              <a:buNone/>
              <a:defRPr baseline="0">
                <a:latin typeface="+mj-lt"/>
              </a:defRPr>
            </a:lvl1pPr>
          </a:lstStyle>
          <a:p>
            <a:pPr lvl="0"/>
            <a:r>
              <a:rPr lang="en-US"/>
              <a:t>Click to edit Master text styles</a:t>
            </a:r>
          </a:p>
        </p:txBody>
      </p:sp>
      <p:sp>
        <p:nvSpPr>
          <p:cNvPr id="8" name="Text Placeholder 6"/>
          <p:cNvSpPr>
            <a:spLocks noGrp="1"/>
          </p:cNvSpPr>
          <p:nvPr>
            <p:ph type="body" sz="quarter" idx="11"/>
          </p:nvPr>
        </p:nvSpPr>
        <p:spPr>
          <a:xfrm>
            <a:off x="2592000" y="3895200"/>
            <a:ext cx="5689600" cy="431800"/>
          </a:xfrm>
          <a:prstGeom prst="rect">
            <a:avLst/>
          </a:prstGeom>
        </p:spPr>
        <p:txBody>
          <a:bodyPr/>
          <a:lstStyle>
            <a:lvl1pPr>
              <a:buNone/>
              <a:defRPr sz="2000">
                <a:latin typeface="+mj-lt"/>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2"/>
          <p:cNvSpPr>
            <a:spLocks noGrp="1"/>
          </p:cNvSpPr>
          <p:nvPr>
            <p:ph type="body" idx="1"/>
          </p:nvPr>
        </p:nvSpPr>
        <p:spPr>
          <a:xfrm>
            <a:off x="457200" y="1535113"/>
            <a:ext cx="4040188" cy="639762"/>
          </a:xfrm>
          <a:prstGeom prst="rect">
            <a:avLst/>
          </a:prstGeom>
        </p:spPr>
        <p:txBody>
          <a:bodyPr/>
          <a:lstStyle>
            <a:lvl1pPr>
              <a:buNone/>
              <a:defRPr sz="2000">
                <a:latin typeface="Arial" pitchFamily="34" charset="0"/>
                <a:cs typeface="Arial" pitchFamily="34" charset="0"/>
              </a:defRPr>
            </a:lvl1pPr>
          </a:lstStyle>
          <a:p>
            <a:pPr lvl="0"/>
            <a:r>
              <a:rPr lang="en-US"/>
              <a:t>Click to edit Master text styles</a:t>
            </a:r>
          </a:p>
        </p:txBody>
      </p:sp>
      <p:sp>
        <p:nvSpPr>
          <p:cNvPr id="5" name="Content Placeholder 3"/>
          <p:cNvSpPr>
            <a:spLocks noGrp="1"/>
          </p:cNvSpPr>
          <p:nvPr>
            <p:ph sz="half" idx="2"/>
          </p:nvPr>
        </p:nvSpPr>
        <p:spPr>
          <a:xfrm>
            <a:off x="457200" y="2174875"/>
            <a:ext cx="4040188" cy="3630389"/>
          </a:xfrm>
          <a:prstGeom prst="rect">
            <a:avLst/>
          </a:prstGeom>
        </p:spPr>
        <p:txBody>
          <a:bodyPr/>
          <a:lstStyle>
            <a:lvl1pPr>
              <a:defRPr sz="1400">
                <a:latin typeface="+mn-lt"/>
                <a:cs typeface="Arial" pitchFamily="34" charset="0"/>
              </a:defRPr>
            </a:lvl1pPr>
            <a:lvl2pPr>
              <a:defRPr sz="1400">
                <a:latin typeface="+mn-lt"/>
              </a:defRPr>
            </a:lvl2pPr>
            <a:lvl3pPr>
              <a:buFont typeface="Courier New" pitchFamily="49" charset="0"/>
              <a:buChar char="o"/>
              <a:defRPr sz="1400">
                <a:latin typeface="+mn-lt"/>
              </a:defRPr>
            </a:lvl3pPr>
            <a:lvl4pPr>
              <a:buFont typeface="Wingdings" pitchFamily="2" charset="2"/>
              <a:buChar cha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Text Placeholder 4"/>
          <p:cNvSpPr>
            <a:spLocks noGrp="1"/>
          </p:cNvSpPr>
          <p:nvPr>
            <p:ph type="body" sz="quarter" idx="3"/>
          </p:nvPr>
        </p:nvSpPr>
        <p:spPr>
          <a:xfrm>
            <a:off x="4645025" y="1535113"/>
            <a:ext cx="4041775" cy="639762"/>
          </a:xfrm>
          <a:prstGeom prst="rect">
            <a:avLst/>
          </a:prstGeom>
        </p:spPr>
        <p:txBody>
          <a:bodyPr/>
          <a:lstStyle>
            <a:lvl1pPr>
              <a:buNone/>
              <a:defRPr sz="2000">
                <a:latin typeface="Arial" pitchFamily="34" charset="0"/>
                <a:cs typeface="Arial" pitchFamily="34" charset="0"/>
              </a:defRPr>
            </a:lvl1pPr>
          </a:lstStyle>
          <a:p>
            <a:pPr lvl="0"/>
            <a:r>
              <a:rPr lang="en-US"/>
              <a:t>Click to edit Master text styles</a:t>
            </a:r>
          </a:p>
        </p:txBody>
      </p:sp>
      <p:sp>
        <p:nvSpPr>
          <p:cNvPr id="7" name="Content Placeholder 5"/>
          <p:cNvSpPr>
            <a:spLocks noGrp="1"/>
          </p:cNvSpPr>
          <p:nvPr>
            <p:ph sz="quarter" idx="4"/>
          </p:nvPr>
        </p:nvSpPr>
        <p:spPr>
          <a:xfrm>
            <a:off x="4645025" y="2174875"/>
            <a:ext cx="4041775" cy="3630389"/>
          </a:xfrm>
          <a:prstGeom prst="rect">
            <a:avLst/>
          </a:prstGeom>
        </p:spPr>
        <p:txBody>
          <a:bodyPr/>
          <a:lstStyle>
            <a:lvl1pPr>
              <a:defRPr sz="1400">
                <a:latin typeface="+mn-lt"/>
                <a:cs typeface="Arial" pitchFamily="34" charset="0"/>
              </a:defRPr>
            </a:lvl1pPr>
            <a:lvl2pPr>
              <a:defRPr sz="1400">
                <a:latin typeface="+mn-lt"/>
              </a:defRPr>
            </a:lvl2pPr>
            <a:lvl3pPr>
              <a:buFont typeface="Courier New" pitchFamily="49" charset="0"/>
              <a:buChar char="o"/>
              <a:defRPr sz="1400">
                <a:latin typeface="+mn-lt"/>
              </a:defRPr>
            </a:lvl3pPr>
            <a:lvl4pPr>
              <a:buFont typeface="Wingdings" pitchFamily="2" charset="2"/>
              <a:buChar cha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8" name="Title 1"/>
          <p:cNvSpPr>
            <a:spLocks noGrp="1"/>
          </p:cNvSpPr>
          <p:nvPr>
            <p:ph type="title"/>
          </p:nvPr>
        </p:nvSpPr>
        <p:spPr>
          <a:xfrm>
            <a:off x="457200" y="476672"/>
            <a:ext cx="8229600" cy="792088"/>
          </a:xfrm>
          <a:prstGeom prst="rect">
            <a:avLst/>
          </a:prstGeom>
        </p:spPr>
        <p:txBody>
          <a:bodyPr/>
          <a:lstStyle>
            <a:lvl1pPr algn="l">
              <a:defRPr sz="3000" baseline="0">
                <a:latin typeface="Sommet" pitchFamily="50" charset="0"/>
              </a:defRPr>
            </a:lvl1pPr>
          </a:lstStyle>
          <a:p>
            <a:r>
              <a:rPr lang="en-US"/>
              <a:t>Click to edit Master title style</a:t>
            </a:r>
            <a:endParaRPr lang="en-AU" dirty="0"/>
          </a:p>
        </p:txBody>
      </p:sp>
      <p:pic>
        <p:nvPicPr>
          <p:cNvPr id="9" name="Picture 8" descr="C:\Documents and Settings\z3349205\Desktop\Kristen - Marketing Services\New stuff\ENGAUST_footer RGB.jpg"/>
          <p:cNvPicPr/>
          <p:nvPr userDrawn="1"/>
        </p:nvPicPr>
        <p:blipFill>
          <a:blip r:embed="rId2" cstate="print"/>
          <a:srcRect/>
          <a:stretch>
            <a:fillRect/>
          </a:stretch>
        </p:blipFill>
        <p:spPr bwMode="auto">
          <a:xfrm>
            <a:off x="-3600" y="6116354"/>
            <a:ext cx="9147600" cy="741646"/>
          </a:xfrm>
          <a:prstGeom prst="rect">
            <a:avLst/>
          </a:prstGeom>
          <a:noFill/>
          <a:ln w="9525">
            <a:noFill/>
            <a:miter lim="800000"/>
            <a:headEnd/>
            <a:tailEnd/>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95325"/>
            <a:ext cx="4038600" cy="4309939"/>
          </a:xfrm>
          <a:prstGeom prst="rect">
            <a:avLst/>
          </a:prstGeom>
        </p:spPr>
        <p:txBody>
          <a:bodyPr/>
          <a:lstStyle>
            <a:lvl1pPr>
              <a:defRPr sz="1400">
                <a:latin typeface="Arial" pitchFamily="34" charset="0"/>
                <a:cs typeface="Arial" pitchFamily="34" charset="0"/>
              </a:defRPr>
            </a:lvl1pPr>
            <a:lvl2pPr>
              <a:defRPr sz="1400">
                <a:latin typeface="Arial" pitchFamily="34" charset="0"/>
                <a:cs typeface="Arial" pitchFamily="34" charset="0"/>
              </a:defRPr>
            </a:lvl2pPr>
            <a:lvl3pPr>
              <a:buFont typeface="Courier New" pitchFamily="49" charset="0"/>
              <a:buChar char="o"/>
              <a:defRPr sz="1400">
                <a:latin typeface="Arial" pitchFamily="34" charset="0"/>
                <a:cs typeface="Arial" pitchFamily="34" charset="0"/>
              </a:defRPr>
            </a:lvl3pPr>
            <a:lvl4pPr>
              <a:buFont typeface="Wingdings" pitchFamily="2" charset="2"/>
              <a:buChar char="§"/>
              <a:defRPr sz="1400">
                <a:latin typeface="Arial" pitchFamily="34" charset="0"/>
                <a:cs typeface="Arial" pitchFamily="34" charset="0"/>
              </a:defRPr>
            </a:lvl4pPr>
            <a:lvl5pPr>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Content Placeholder 3"/>
          <p:cNvSpPr>
            <a:spLocks noGrp="1"/>
          </p:cNvSpPr>
          <p:nvPr>
            <p:ph sz="half" idx="2"/>
          </p:nvPr>
        </p:nvSpPr>
        <p:spPr>
          <a:xfrm>
            <a:off x="4648200" y="1484784"/>
            <a:ext cx="4038600" cy="4320480"/>
          </a:xfrm>
          <a:prstGeom prst="rect">
            <a:avLst/>
          </a:prstGeom>
        </p:spPr>
        <p:txBody>
          <a:bodyPr/>
          <a:lstStyle>
            <a:lvl1pPr>
              <a:defRPr sz="1400">
                <a:latin typeface="Arial" pitchFamily="34" charset="0"/>
                <a:cs typeface="Arial" pitchFamily="34" charset="0"/>
              </a:defRPr>
            </a:lvl1pPr>
            <a:lvl2pPr>
              <a:defRPr sz="1400">
                <a:latin typeface="Arial" pitchFamily="34" charset="0"/>
                <a:cs typeface="Arial" pitchFamily="34" charset="0"/>
              </a:defRPr>
            </a:lvl2pPr>
            <a:lvl3pPr>
              <a:buFont typeface="Courier New" pitchFamily="49" charset="0"/>
              <a:buChar char="o"/>
              <a:defRPr sz="1400">
                <a:latin typeface="Arial" pitchFamily="34" charset="0"/>
                <a:cs typeface="Arial" pitchFamily="34" charset="0"/>
              </a:defRPr>
            </a:lvl3pPr>
            <a:lvl4pPr>
              <a:buFont typeface="Wingdings" pitchFamily="2" charset="2"/>
              <a:buChar char="§"/>
              <a:defRPr sz="1400">
                <a:latin typeface="Arial" pitchFamily="34" charset="0"/>
                <a:cs typeface="Arial" pitchFamily="34" charset="0"/>
              </a:defRPr>
            </a:lvl4pPr>
            <a:lvl5pPr>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Title 1"/>
          <p:cNvSpPr>
            <a:spLocks noGrp="1"/>
          </p:cNvSpPr>
          <p:nvPr>
            <p:ph type="title"/>
          </p:nvPr>
        </p:nvSpPr>
        <p:spPr>
          <a:xfrm>
            <a:off x="457200" y="476672"/>
            <a:ext cx="8229600" cy="792088"/>
          </a:xfrm>
          <a:prstGeom prst="rect">
            <a:avLst/>
          </a:prstGeom>
        </p:spPr>
        <p:txBody>
          <a:bodyPr/>
          <a:lstStyle>
            <a:lvl1pPr algn="l">
              <a:defRPr sz="3000" baseline="0">
                <a:latin typeface="Sommet" pitchFamily="50" charset="0"/>
              </a:defRPr>
            </a:lvl1pPr>
          </a:lstStyle>
          <a:p>
            <a:r>
              <a:rPr lang="en-US"/>
              <a:t>Click to edit Master title style</a:t>
            </a:r>
            <a:endParaRPr lang="en-AU" dirty="0"/>
          </a:p>
        </p:txBody>
      </p:sp>
      <p:pic>
        <p:nvPicPr>
          <p:cNvPr id="7" name="Picture 6" descr="C:\Documents and Settings\z3349205\Desktop\Kristen - Marketing Services\New stuff\ENGAUST_footer RGB.jpg"/>
          <p:cNvPicPr/>
          <p:nvPr userDrawn="1"/>
        </p:nvPicPr>
        <p:blipFill>
          <a:blip r:embed="rId2" cstate="print"/>
          <a:srcRect/>
          <a:stretch>
            <a:fillRect/>
          </a:stretch>
        </p:blipFill>
        <p:spPr bwMode="auto">
          <a:xfrm>
            <a:off x="-3600" y="6116354"/>
            <a:ext cx="9147600" cy="741646"/>
          </a:xfrm>
          <a:prstGeom prst="rect">
            <a:avLst/>
          </a:prstGeom>
          <a:noFill/>
          <a:ln w="9525">
            <a:noFill/>
            <a:miter lim="800000"/>
            <a:headEnd/>
            <a:tailEnd/>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0">
                <a:latin typeface="Sommet" pitchFamily="50" charset="0"/>
              </a:defRPr>
            </a:lvl1pPr>
          </a:lstStyle>
          <a:p>
            <a:r>
              <a:rPr lang="en-US"/>
              <a:t>Click to edit Master title style</a:t>
            </a:r>
            <a:endParaRPr lang="en-AU"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200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AU" noProof="0" dirty="0"/>
          </a:p>
        </p:txBody>
      </p:sp>
      <p:sp>
        <p:nvSpPr>
          <p:cNvPr id="4" name="Text Placeholder 3"/>
          <p:cNvSpPr>
            <a:spLocks noGrp="1"/>
          </p:cNvSpPr>
          <p:nvPr>
            <p:ph type="body" sz="half" idx="2"/>
          </p:nvPr>
        </p:nvSpPr>
        <p:spPr>
          <a:xfrm>
            <a:off x="1792288" y="5367338"/>
            <a:ext cx="5486400" cy="437926"/>
          </a:xfrm>
          <a:prstGeom prst="rect">
            <a:avLst/>
          </a:prstGeom>
        </p:spPr>
        <p:txBody>
          <a:bodyPr/>
          <a:lstStyle>
            <a:lvl1pPr marL="0" indent="0">
              <a:buNone/>
              <a:defRPr sz="1400">
                <a:latin typeface="Microsoft Sans Serif" pitchFamily="34" charset="0"/>
                <a:cs typeface="Microsoft Sans Serif"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7" name="Picture 6" descr="C:\Documents and Settings\z3349205\Desktop\Kristen - Marketing Services\New stuff\ENGAUST_footer RGB.jpg"/>
          <p:cNvPicPr/>
          <p:nvPr userDrawn="1"/>
        </p:nvPicPr>
        <p:blipFill>
          <a:blip r:embed="rId2" cstate="print"/>
          <a:srcRect/>
          <a:stretch>
            <a:fillRect/>
          </a:stretch>
        </p:blipFill>
        <p:spPr bwMode="auto">
          <a:xfrm>
            <a:off x="-3600" y="6116354"/>
            <a:ext cx="9147600" cy="741646"/>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4" r:id="rId4"/>
    <p:sldLayoutId id="2147483763" r:id="rId5"/>
    <p:sldLayoutId id="2147483768" r:id="rId6"/>
  </p:sldLayoutIdLst>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Sommet" pitchFamily="50" charset="0"/>
        </a:defRPr>
      </a:lvl2pPr>
      <a:lvl3pPr algn="ctr" rtl="0" eaLnBrk="1" fontAlgn="base" hangingPunct="1">
        <a:spcBef>
          <a:spcPct val="0"/>
        </a:spcBef>
        <a:spcAft>
          <a:spcPct val="0"/>
        </a:spcAft>
        <a:defRPr sz="4400">
          <a:solidFill>
            <a:schemeClr val="tx1"/>
          </a:solidFill>
          <a:latin typeface="Sommet" pitchFamily="50" charset="0"/>
        </a:defRPr>
      </a:lvl3pPr>
      <a:lvl4pPr algn="ctr" rtl="0" eaLnBrk="1" fontAlgn="base" hangingPunct="1">
        <a:spcBef>
          <a:spcPct val="0"/>
        </a:spcBef>
        <a:spcAft>
          <a:spcPct val="0"/>
        </a:spcAft>
        <a:defRPr sz="4400">
          <a:solidFill>
            <a:schemeClr val="tx1"/>
          </a:solidFill>
          <a:latin typeface="Sommet" pitchFamily="50" charset="0"/>
        </a:defRPr>
      </a:lvl4pPr>
      <a:lvl5pPr algn="ctr" rtl="0" eaLnBrk="1" fontAlgn="base" hangingPunct="1">
        <a:spcBef>
          <a:spcPct val="0"/>
        </a:spcBef>
        <a:spcAft>
          <a:spcPct val="0"/>
        </a:spcAft>
        <a:defRPr sz="4400">
          <a:solidFill>
            <a:schemeClr val="tx1"/>
          </a:solidFill>
          <a:latin typeface="Sommet" pitchFamily="50" charset="0"/>
        </a:defRPr>
      </a:lvl5pPr>
      <a:lvl6pPr marL="457200" algn="ctr" rtl="0" eaLnBrk="1" fontAlgn="base" hangingPunct="1">
        <a:spcBef>
          <a:spcPct val="0"/>
        </a:spcBef>
        <a:spcAft>
          <a:spcPct val="0"/>
        </a:spcAft>
        <a:defRPr sz="4400">
          <a:solidFill>
            <a:schemeClr val="tx1"/>
          </a:solidFill>
          <a:latin typeface="Sommet" pitchFamily="50" charset="0"/>
        </a:defRPr>
      </a:lvl6pPr>
      <a:lvl7pPr marL="914400" algn="ctr" rtl="0" eaLnBrk="1" fontAlgn="base" hangingPunct="1">
        <a:spcBef>
          <a:spcPct val="0"/>
        </a:spcBef>
        <a:spcAft>
          <a:spcPct val="0"/>
        </a:spcAft>
        <a:defRPr sz="4400">
          <a:solidFill>
            <a:schemeClr val="tx1"/>
          </a:solidFill>
          <a:latin typeface="Sommet" pitchFamily="50" charset="0"/>
        </a:defRPr>
      </a:lvl7pPr>
      <a:lvl8pPr marL="1371600" algn="ctr" rtl="0" eaLnBrk="1" fontAlgn="base" hangingPunct="1">
        <a:spcBef>
          <a:spcPct val="0"/>
        </a:spcBef>
        <a:spcAft>
          <a:spcPct val="0"/>
        </a:spcAft>
        <a:defRPr sz="4400">
          <a:solidFill>
            <a:schemeClr val="tx1"/>
          </a:solidFill>
          <a:latin typeface="Sommet" pitchFamily="50" charset="0"/>
        </a:defRPr>
      </a:lvl8pPr>
      <a:lvl9pPr marL="1828800" algn="ctr" rtl="0" eaLnBrk="1" fontAlgn="base" hangingPunct="1">
        <a:spcBef>
          <a:spcPct val="0"/>
        </a:spcBef>
        <a:spcAft>
          <a:spcPct val="0"/>
        </a:spcAft>
        <a:defRPr sz="4400">
          <a:solidFill>
            <a:schemeClr val="tx1"/>
          </a:solidFill>
          <a:latin typeface="Sommet" pitchFamily="50"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emf"/><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emf"/><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5.emf"/><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latin typeface="+mn-lt"/>
              </a:rPr>
              <a:t>CAMS 2018</a:t>
            </a:r>
            <a:endParaRPr lang="en-AU" dirty="0">
              <a:latin typeface="+mn-lt"/>
            </a:endParaRPr>
          </a:p>
        </p:txBody>
      </p:sp>
      <p:sp>
        <p:nvSpPr>
          <p:cNvPr id="3" name="Text Placeholder 2"/>
          <p:cNvSpPr>
            <a:spLocks noGrp="1"/>
          </p:cNvSpPr>
          <p:nvPr>
            <p:ph type="body" sz="quarter" idx="11"/>
          </p:nvPr>
        </p:nvSpPr>
        <p:spPr/>
        <p:txBody>
          <a:bodyPr>
            <a:noAutofit/>
          </a:bodyPr>
          <a:lstStyle/>
          <a:p>
            <a:r>
              <a:rPr lang="en-US" dirty="0">
                <a:latin typeface="+mn-lt"/>
              </a:rPr>
              <a:t>Advanced Materials and Manufacturing</a:t>
            </a:r>
          </a:p>
          <a:p>
            <a:r>
              <a:rPr lang="en-GB" sz="1400" dirty="0">
                <a:latin typeface="+mn-lt"/>
              </a:rPr>
              <a:t>November 27-29, University of Wollongong, NSW AUSTRALIA</a:t>
            </a:r>
            <a:endParaRPr lang="en-US" sz="1400" dirty="0">
              <a:latin typeface="+mn-lt"/>
            </a:endParaRPr>
          </a:p>
        </p:txBody>
      </p:sp>
      <p:sp>
        <p:nvSpPr>
          <p:cNvPr id="4" name="Text Placeholder 3"/>
          <p:cNvSpPr>
            <a:spLocks noGrp="1"/>
          </p:cNvSpPr>
          <p:nvPr>
            <p:ph type="body" sz="quarter" idx="12"/>
          </p:nvPr>
        </p:nvSpPr>
        <p:spPr/>
        <p:txBody>
          <a:bodyPr/>
          <a:lstStyle/>
          <a:p>
            <a:r>
              <a:rPr lang="en-US" dirty="0">
                <a:latin typeface="+mn-lt"/>
              </a:rPr>
              <a:t>School of Mechanical Engineering</a:t>
            </a:r>
            <a:endParaRPr lang="en-AU" dirty="0">
              <a:latin typeface="+mn-lt"/>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2018252" cy="1412776"/>
          </a:xfrm>
          <a:prstGeom prst="rect">
            <a:avLst/>
          </a:prstGeom>
        </p:spPr>
      </p:pic>
      <p:pic>
        <p:nvPicPr>
          <p:cNvPr id="7" name="Picture 6">
            <a:extLst>
              <a:ext uri="{FF2B5EF4-FFF2-40B4-BE49-F238E27FC236}">
                <a16:creationId xmlns:a16="http://schemas.microsoft.com/office/drawing/2014/main" id="{844CF2C9-1A03-483E-82A9-F765001FBD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305513"/>
            <a:ext cx="9144000" cy="155248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6019" y="4800600"/>
            <a:ext cx="5486400" cy="566738"/>
          </a:xfrm>
        </p:spPr>
        <p:txBody>
          <a:bodyPr/>
          <a:lstStyle/>
          <a:p>
            <a:pPr algn="ctr"/>
            <a:r>
              <a:rPr lang="en-US" dirty="0">
                <a:latin typeface="+mn-lt"/>
              </a:rPr>
              <a:t>T-butt weld toe through-thickness residual stresses after ultrasonic peening.</a:t>
            </a:r>
            <a:endParaRPr lang="en-AU" dirty="0">
              <a:latin typeface="+mn-lt"/>
            </a:endParaRPr>
          </a:p>
        </p:txBody>
      </p:sp>
      <p:sp>
        <p:nvSpPr>
          <p:cNvPr id="4" name="Text Placeholder 3"/>
          <p:cNvSpPr>
            <a:spLocks noGrp="1"/>
          </p:cNvSpPr>
          <p:nvPr>
            <p:ph type="body" sz="half" idx="2"/>
          </p:nvPr>
        </p:nvSpPr>
        <p:spPr/>
        <p:txBody>
          <a:bodyPr/>
          <a:lstStyle/>
          <a:p>
            <a:pPr algn="ctr"/>
            <a:r>
              <a:rPr lang="en-US" sz="1600" dirty="0">
                <a:latin typeface="+mn-lt"/>
              </a:rPr>
              <a:t>Error bars are shown for each measurement.</a:t>
            </a:r>
            <a:endParaRPr lang="en-AU" sz="1600" dirty="0">
              <a:latin typeface="+mn-lt"/>
            </a:endParaRPr>
          </a:p>
        </p:txBody>
      </p:sp>
      <p:sp>
        <p:nvSpPr>
          <p:cNvPr id="5" name="Rectangle 2"/>
          <p:cNvSpPr>
            <a:spLocks noChangeArrowheads="1"/>
          </p:cNvSpPr>
          <p:nvPr/>
        </p:nvSpPr>
        <p:spPr bwMode="auto">
          <a:xfrm>
            <a:off x="2051720" y="126876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7" name="Rectangle 3"/>
          <p:cNvSpPr>
            <a:spLocks noChangeArrowheads="1"/>
          </p:cNvSpPr>
          <p:nvPr/>
        </p:nvSpPr>
        <p:spPr bwMode="auto">
          <a:xfrm>
            <a:off x="2051720" y="40310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9" y="6262347"/>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81572"/>
            <a:ext cx="6624736" cy="3971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descr="C:\Users\huijun\Desktop\Huijun Data\WERG\UOW welding movie\UOW-logo.png">
            <a:extLst>
              <a:ext uri="{FF2B5EF4-FFF2-40B4-BE49-F238E27FC236}">
                <a16:creationId xmlns:a16="http://schemas.microsoft.com/office/drawing/2014/main" id="{098ECD15-8396-41CD-B656-0C7D6EA716E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4757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As-Welded Residual Stresses from Literature</a:t>
            </a:r>
            <a:endParaRPr lang="en-AU" dirty="0">
              <a:latin typeface="+mn-lt"/>
            </a:endParaRPr>
          </a:p>
        </p:txBody>
      </p:sp>
      <p:sp>
        <p:nvSpPr>
          <p:cNvPr id="3" name="Content Placeholder 2"/>
          <p:cNvSpPr>
            <a:spLocks noGrp="1"/>
          </p:cNvSpPr>
          <p:nvPr>
            <p:ph idx="1"/>
          </p:nvPr>
        </p:nvSpPr>
        <p:spPr/>
        <p:txBody>
          <a:bodyPr/>
          <a:lstStyle/>
          <a:p>
            <a:r>
              <a:rPr lang="en-US" sz="2000" dirty="0"/>
              <a:t>A typical as-welded residual stress distribution from the literature was used in this preliminary study.</a:t>
            </a:r>
          </a:p>
          <a:p>
            <a:r>
              <a:rPr lang="en-US" sz="2000" dirty="0"/>
              <a:t>The sample investigated using neutron diffraction with a </a:t>
            </a:r>
            <a:r>
              <a:rPr lang="de-DE" sz="2000" dirty="0"/>
              <a:t>2</a:t>
            </a:r>
            <a:r>
              <a:rPr lang="de-DE" sz="2000" dirty="0">
                <a:sym typeface="Symbol" panose="05050102010706020507" pitchFamily="18" charset="2"/>
              </a:rPr>
              <a:t></a:t>
            </a:r>
            <a:r>
              <a:rPr lang="de-DE" sz="2000" dirty="0"/>
              <a:t>2</a:t>
            </a:r>
            <a:r>
              <a:rPr lang="de-DE" sz="2000" dirty="0">
                <a:sym typeface="Symbol" panose="05050102010706020507" pitchFamily="18" charset="2"/>
              </a:rPr>
              <a:t></a:t>
            </a:r>
            <a:r>
              <a:rPr lang="de-DE" sz="2000" dirty="0"/>
              <a:t>2mm</a:t>
            </a:r>
            <a:r>
              <a:rPr lang="de-DE" sz="2000" baseline="30000" dirty="0"/>
              <a:t>3</a:t>
            </a:r>
            <a:r>
              <a:rPr lang="en-US" sz="2000" dirty="0"/>
              <a:t> gauge volume was a T-plate fillet weld, joining two 25mm thick plates.</a:t>
            </a:r>
          </a:p>
          <a:p>
            <a:r>
              <a:rPr lang="en-US" sz="2000" dirty="0"/>
              <a:t>The plate material was BS 7191 grade 355 EMZ structural steel, which is very similar to A350 grade steel, and represents a large group of steels commonly used in the nuclear and offshore industries.</a:t>
            </a:r>
          </a:p>
          <a:p>
            <a:r>
              <a:rPr lang="en-US" sz="2000" dirty="0"/>
              <a:t>SMAW welding with standard filler metal was used.</a:t>
            </a:r>
          </a:p>
          <a:p>
            <a:r>
              <a:rPr lang="en-US" sz="2000" dirty="0"/>
              <a:t>Both welds consisted of four weld passes in an alternating sequence between the two sides.</a:t>
            </a:r>
          </a:p>
          <a:p>
            <a:r>
              <a:rPr lang="en-US" sz="2000" dirty="0"/>
              <a:t>Centre line results were scaled horizontally to fit a 10mm thick plate.</a:t>
            </a:r>
          </a:p>
          <a:p>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08"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8F953E19-29D2-42B6-A48B-789C02E3994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0627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Residual Stress Distribution from Literature</a:t>
            </a:r>
            <a:endParaRPr lang="en-AU" dirty="0">
              <a:latin typeface="+mn-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3087" y="1052736"/>
            <a:ext cx="6029226" cy="4776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descr="C:\Users\huijun\Desktop\Huijun Data\WERG\UOW welding movie\UOW-logo.png">
            <a:extLst>
              <a:ext uri="{FF2B5EF4-FFF2-40B4-BE49-F238E27FC236}">
                <a16:creationId xmlns:a16="http://schemas.microsoft.com/office/drawing/2014/main" id="{E9750F92-5CEC-4C05-B51E-FD34789A56E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Geometry of T-Butt Weldments Studied</a:t>
            </a:r>
            <a:endParaRPr lang="en-AU" dirty="0">
              <a:latin typeface="+mn-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 y="1933575"/>
            <a:ext cx="7848600" cy="2990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descr="C:\Users\huijun\Desktop\Huijun Data\WERG\UOW welding movie\UOW-logo.png">
            <a:extLst>
              <a:ext uri="{FF2B5EF4-FFF2-40B4-BE49-F238E27FC236}">
                <a16:creationId xmlns:a16="http://schemas.microsoft.com/office/drawing/2014/main" id="{3AB80C65-EEE3-40DF-B745-762DFA97FDA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2-D Finite Element Analyses</a:t>
            </a:r>
            <a:endParaRPr lang="en-AU" dirty="0">
              <a:latin typeface="+mn-lt"/>
            </a:endParaRPr>
          </a:p>
        </p:txBody>
      </p:sp>
      <p:sp>
        <p:nvSpPr>
          <p:cNvPr id="3" name="Content Placeholder 2"/>
          <p:cNvSpPr>
            <a:spLocks noGrp="1"/>
          </p:cNvSpPr>
          <p:nvPr>
            <p:ph idx="1"/>
          </p:nvPr>
        </p:nvSpPr>
        <p:spPr/>
        <p:txBody>
          <a:bodyPr/>
          <a:lstStyle/>
          <a:p>
            <a:r>
              <a:rPr lang="en-US" sz="2000" dirty="0"/>
              <a:t>80 2-D plane stress FE analyses of T-butt welds were conducted.</a:t>
            </a:r>
          </a:p>
          <a:p>
            <a:r>
              <a:rPr lang="en-US" sz="2000" dirty="0"/>
              <a:t>Plane stress was used to ensure the resulting applied stresses are the highest possible (to be conservative).</a:t>
            </a:r>
          </a:p>
          <a:p>
            <a:r>
              <a:rPr lang="en-US" sz="2000" dirty="0"/>
              <a:t>By contrast, when measuring the resistance to crack growth, plane strain gives the lowest possible stress (again to be conservative).</a:t>
            </a:r>
          </a:p>
          <a:p>
            <a:r>
              <a:rPr lang="en-US" sz="2000" dirty="0" err="1"/>
              <a:t>Weldment</a:t>
            </a:r>
            <a:r>
              <a:rPr lang="en-US" sz="2000" dirty="0"/>
              <a:t> angle (</a:t>
            </a:r>
            <a:r>
              <a:rPr lang="de-DE" sz="2000" i="1" dirty="0">
                <a:sym typeface="Symbol"/>
              </a:rPr>
              <a:t></a:t>
            </a:r>
            <a:r>
              <a:rPr lang="en-US" sz="2000" dirty="0"/>
              <a:t>), weld toe radius (</a:t>
            </a:r>
            <a:r>
              <a:rPr lang="de-DE" sz="2000" i="1" dirty="0">
                <a:sym typeface="Symbol"/>
              </a:rPr>
              <a:t></a:t>
            </a:r>
            <a:r>
              <a:rPr lang="en-US" sz="2000" dirty="0"/>
              <a:t>), weld attachment width (</a:t>
            </a:r>
            <a:r>
              <a:rPr lang="de-DE" sz="2000" i="1" dirty="0"/>
              <a:t>L</a:t>
            </a:r>
            <a:r>
              <a:rPr lang="en-US" sz="2000" dirty="0"/>
              <a:t>), and plate thickness (</a:t>
            </a:r>
            <a:r>
              <a:rPr lang="de-DE" sz="2000" i="1" dirty="0"/>
              <a:t>T</a:t>
            </a:r>
            <a:r>
              <a:rPr lang="en-US" sz="2000" dirty="0"/>
              <a:t>) were varied for tension (membrane) loading.</a:t>
            </a:r>
          </a:p>
          <a:p>
            <a:r>
              <a:rPr lang="en-US" sz="2000" dirty="0"/>
              <a:t>The geometry validity limits for all the equations developed are:-</a:t>
            </a:r>
          </a:p>
          <a:p>
            <a:pPr>
              <a:buNone/>
            </a:pPr>
            <a:r>
              <a:rPr lang="de-DE" sz="2000" dirty="0"/>
              <a:t>	Weld angle:		30°</a:t>
            </a:r>
            <a:r>
              <a:rPr lang="de-DE" sz="2000" u="sng" dirty="0"/>
              <a:t>&lt;</a:t>
            </a:r>
            <a:r>
              <a:rPr lang="de-DE" sz="2000" i="1" dirty="0">
                <a:sym typeface="Symbol"/>
              </a:rPr>
              <a:t></a:t>
            </a:r>
            <a:r>
              <a:rPr lang="de-DE" sz="2000" u="sng" dirty="0"/>
              <a:t>&lt;</a:t>
            </a:r>
            <a:r>
              <a:rPr lang="de-DE" sz="2000" dirty="0"/>
              <a:t>60°</a:t>
            </a:r>
            <a:endParaRPr lang="en-AU" sz="2000" dirty="0"/>
          </a:p>
          <a:p>
            <a:pPr>
              <a:buNone/>
            </a:pPr>
            <a:r>
              <a:rPr lang="de-DE" sz="2000" dirty="0"/>
              <a:t>	Weld toe radius:	0.01</a:t>
            </a:r>
            <a:r>
              <a:rPr lang="de-DE" sz="2000" u="sng" dirty="0"/>
              <a:t>&lt;</a:t>
            </a:r>
            <a:r>
              <a:rPr lang="de-DE" sz="2000" i="1" dirty="0">
                <a:sym typeface="Symbol"/>
              </a:rPr>
              <a:t> </a:t>
            </a:r>
            <a:r>
              <a:rPr lang="de-DE" sz="2000" dirty="0"/>
              <a:t>/</a:t>
            </a:r>
            <a:r>
              <a:rPr lang="de-DE" sz="2000" i="1" dirty="0"/>
              <a:t>T</a:t>
            </a:r>
            <a:r>
              <a:rPr lang="de-DE" sz="2000" u="sng" dirty="0"/>
              <a:t>&lt;</a:t>
            </a:r>
            <a:r>
              <a:rPr lang="de-DE" sz="2000" dirty="0"/>
              <a:t>0.066</a:t>
            </a:r>
            <a:endParaRPr lang="en-AU" sz="2000" dirty="0"/>
          </a:p>
          <a:p>
            <a:pPr>
              <a:buNone/>
            </a:pPr>
            <a:r>
              <a:rPr lang="de-DE" sz="2000" dirty="0"/>
              <a:t>	Attachment width:	0.3</a:t>
            </a:r>
            <a:r>
              <a:rPr lang="de-DE" sz="2000" u="sng" dirty="0"/>
              <a:t>&lt;</a:t>
            </a:r>
            <a:r>
              <a:rPr lang="de-DE" sz="2000" i="1" dirty="0"/>
              <a:t>L</a:t>
            </a:r>
            <a:r>
              <a:rPr lang="de-DE" sz="2000" dirty="0"/>
              <a:t>/</a:t>
            </a:r>
            <a:r>
              <a:rPr lang="de-DE" sz="2000" i="1" dirty="0"/>
              <a:t>T</a:t>
            </a:r>
            <a:r>
              <a:rPr lang="de-DE" sz="2000" u="sng" dirty="0"/>
              <a:t>&lt;</a:t>
            </a:r>
            <a:r>
              <a:rPr lang="de-DE" sz="2000" dirty="0"/>
              <a:t>4.0</a:t>
            </a:r>
          </a:p>
          <a:p>
            <a:r>
              <a:rPr lang="de-DE" sz="2000" dirty="0"/>
              <a:t>The </a:t>
            </a:r>
            <a:r>
              <a:rPr lang="de-DE" sz="2000" dirty="0" err="1"/>
              <a:t>weld</a:t>
            </a:r>
            <a:r>
              <a:rPr lang="de-DE" sz="2000" dirty="0"/>
              <a:t> attachment width is twice the attachment plate thickness.</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04AD4676-F128-4981-86EA-D0955B0C987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Matrix of Geometrical Parameters Analyzed</a:t>
            </a:r>
            <a:endParaRPr lang="en-AU" dirty="0">
              <a:latin typeface="+mn-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0750" y="1788765"/>
            <a:ext cx="4762500" cy="380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descr="C:\Users\huijun\Desktop\Huijun Data\WERG\UOW welding movie\UOW-logo.png">
            <a:extLst>
              <a:ext uri="{FF2B5EF4-FFF2-40B4-BE49-F238E27FC236}">
                <a16:creationId xmlns:a16="http://schemas.microsoft.com/office/drawing/2014/main" id="{38352261-BB35-4999-B69D-8A6BD3A7E28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Finite Element Mesh (dimensions in mm)</a:t>
            </a:r>
            <a:endParaRPr lang="en-AU" dirty="0">
              <a:latin typeface="+mn-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2882" y="1124744"/>
            <a:ext cx="6458235" cy="49526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descr="C:\Users\huijun\Desktop\Huijun Data\WERG\UOW welding movie\UOW-logo.png">
            <a:extLst>
              <a:ext uri="{FF2B5EF4-FFF2-40B4-BE49-F238E27FC236}">
                <a16:creationId xmlns:a16="http://schemas.microsoft.com/office/drawing/2014/main" id="{572BBC09-5920-4846-B0C8-05027132D15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Finite Element Fillet Radius Detail</a:t>
            </a:r>
            <a:endParaRPr lang="en-AU" dirty="0">
              <a:latin typeface="+mn-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2164202" y="394569"/>
            <a:ext cx="4815596" cy="6192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descr="C:\Users\huijun\Desktop\Huijun Data\WERG\UOW welding movie\UOW-logo.png">
            <a:extLst>
              <a:ext uri="{FF2B5EF4-FFF2-40B4-BE49-F238E27FC236}">
                <a16:creationId xmlns:a16="http://schemas.microsoft.com/office/drawing/2014/main" id="{1054C52C-1D9F-4A0B-AE2C-87C0F4EF240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HBC Full SCF Parametric Equation</a:t>
            </a:r>
            <a:endParaRPr lang="en-AU" dirty="0">
              <a:latin typeface="+mn-lt"/>
            </a:endParaRPr>
          </a:p>
        </p:txBody>
      </p:sp>
      <p:sp>
        <p:nvSpPr>
          <p:cNvPr id="3" name="Content Placeholder 2"/>
          <p:cNvSpPr>
            <a:spLocks noGrp="1"/>
          </p:cNvSpPr>
          <p:nvPr>
            <p:ph idx="1"/>
          </p:nvPr>
        </p:nvSpPr>
        <p:spPr>
          <a:xfrm>
            <a:off x="457200" y="1196752"/>
            <a:ext cx="8229600" cy="4320480"/>
          </a:xfrm>
        </p:spPr>
        <p:txBody>
          <a:bodyPr/>
          <a:lstStyle/>
          <a:p>
            <a:pPr>
              <a:buNone/>
            </a:pPr>
            <a:r>
              <a:rPr lang="de-DE" sz="2000" i="1" dirty="0"/>
              <a:t>	SCF</a:t>
            </a:r>
            <a:r>
              <a:rPr lang="de-DE" sz="2000" i="1" baseline="30000" dirty="0"/>
              <a:t>m</a:t>
            </a:r>
            <a:r>
              <a:rPr lang="de-DE" sz="2000" i="1" baseline="-25000" dirty="0"/>
              <a:t>w</a:t>
            </a:r>
            <a:r>
              <a:rPr lang="de-DE" sz="2000" baseline="-25000" dirty="0"/>
              <a:t>0</a:t>
            </a:r>
            <a:r>
              <a:rPr lang="de-DE" sz="2000" dirty="0"/>
              <a:t> = 0.889 – 0.302</a:t>
            </a:r>
            <a:r>
              <a:rPr lang="de-DE" sz="2000" i="1" dirty="0">
                <a:sym typeface="Symbol"/>
              </a:rPr>
              <a:t></a:t>
            </a:r>
            <a:r>
              <a:rPr lang="de-DE" sz="2000" dirty="0"/>
              <a:t> + 3.44(</a:t>
            </a:r>
            <a:r>
              <a:rPr lang="de-DE" sz="2000" i="1" dirty="0">
                <a:sym typeface="Symbol"/>
              </a:rPr>
              <a:t> </a:t>
            </a:r>
            <a:r>
              <a:rPr lang="de-DE" sz="2000" dirty="0"/>
              <a:t>/</a:t>
            </a:r>
            <a:r>
              <a:rPr lang="de-DE" sz="2000" i="1" dirty="0"/>
              <a:t>T</a:t>
            </a:r>
            <a:r>
              <a:rPr lang="de-DE" sz="2000" dirty="0"/>
              <a:t>) + 0.529(</a:t>
            </a:r>
            <a:r>
              <a:rPr lang="de-DE" sz="2000" i="1" dirty="0"/>
              <a:t>L</a:t>
            </a:r>
            <a:r>
              <a:rPr lang="de-DE" sz="2000" dirty="0"/>
              <a:t>/</a:t>
            </a:r>
            <a:r>
              <a:rPr lang="de-DE" sz="2000" i="1" dirty="0"/>
              <a:t>T</a:t>
            </a:r>
            <a:r>
              <a:rPr lang="de-DE" sz="2000" dirty="0"/>
              <a:t>)</a:t>
            </a:r>
            <a:endParaRPr lang="en-AU" sz="2000" dirty="0"/>
          </a:p>
          <a:p>
            <a:pPr>
              <a:buNone/>
            </a:pPr>
            <a:r>
              <a:rPr lang="de-DE" sz="2000" dirty="0"/>
              <a:t>		+ 0.012</a:t>
            </a:r>
            <a:r>
              <a:rPr lang="de-DE" sz="2000" i="1" dirty="0">
                <a:sym typeface="Symbol"/>
              </a:rPr>
              <a:t></a:t>
            </a:r>
            <a:r>
              <a:rPr lang="de-DE" sz="2000" i="1" baseline="30000" dirty="0">
                <a:sym typeface="Symbol"/>
              </a:rPr>
              <a:t>2</a:t>
            </a:r>
            <a:r>
              <a:rPr lang="de-DE" sz="2000" dirty="0"/>
              <a:t> + 104(</a:t>
            </a:r>
            <a:r>
              <a:rPr lang="de-DE" sz="2000" i="1" dirty="0">
                <a:sym typeface="Symbol"/>
              </a:rPr>
              <a:t> </a:t>
            </a:r>
            <a:r>
              <a:rPr lang="de-DE" sz="2000" dirty="0"/>
              <a:t>/</a:t>
            </a:r>
            <a:r>
              <a:rPr lang="de-DE" sz="2000" i="1" dirty="0"/>
              <a:t>T</a:t>
            </a:r>
            <a:r>
              <a:rPr lang="de-DE" sz="2000" dirty="0"/>
              <a:t>)</a:t>
            </a:r>
            <a:r>
              <a:rPr lang="de-DE" sz="2000" baseline="30000" dirty="0"/>
              <a:t>2</a:t>
            </a:r>
            <a:r>
              <a:rPr lang="de-DE" sz="2000" dirty="0"/>
              <a:t> – 0.633(</a:t>
            </a:r>
            <a:r>
              <a:rPr lang="de-DE" sz="2000" i="1" dirty="0"/>
              <a:t>L</a:t>
            </a:r>
            <a:r>
              <a:rPr lang="de-DE" sz="2000" dirty="0"/>
              <a:t>/</a:t>
            </a:r>
            <a:r>
              <a:rPr lang="de-DE" sz="2000" i="1" dirty="0"/>
              <a:t>T</a:t>
            </a:r>
            <a:r>
              <a:rPr lang="de-DE" sz="2000" dirty="0"/>
              <a:t>)</a:t>
            </a:r>
            <a:r>
              <a:rPr lang="de-DE" sz="2000" baseline="30000" dirty="0"/>
              <a:t>2</a:t>
            </a:r>
            <a:endParaRPr lang="en-AU" sz="2000" baseline="30000" dirty="0"/>
          </a:p>
          <a:p>
            <a:pPr>
              <a:buNone/>
            </a:pPr>
            <a:r>
              <a:rPr lang="de-DE" sz="2000" dirty="0"/>
              <a:t>		– 0.614</a:t>
            </a:r>
            <a:r>
              <a:rPr lang="de-DE" sz="2000" i="1" dirty="0">
                <a:sym typeface="Symbol"/>
              </a:rPr>
              <a:t></a:t>
            </a:r>
            <a:r>
              <a:rPr lang="de-DE" sz="2000" baseline="30000" dirty="0"/>
              <a:t>3</a:t>
            </a:r>
            <a:r>
              <a:rPr lang="de-DE" sz="2000" dirty="0"/>
              <a:t> + 0.18(</a:t>
            </a:r>
            <a:r>
              <a:rPr lang="de-DE" sz="2000" i="1" dirty="0"/>
              <a:t>L</a:t>
            </a:r>
            <a:r>
              <a:rPr lang="de-DE" sz="2000" dirty="0"/>
              <a:t>/</a:t>
            </a:r>
            <a:r>
              <a:rPr lang="de-DE" sz="2000" i="1" dirty="0"/>
              <a:t>T</a:t>
            </a:r>
            <a:r>
              <a:rPr lang="de-DE" sz="2000" dirty="0"/>
              <a:t>)</a:t>
            </a:r>
            <a:r>
              <a:rPr lang="de-DE" sz="2000" baseline="30000" dirty="0"/>
              <a:t>3</a:t>
            </a:r>
            <a:endParaRPr lang="en-AU" sz="2000" baseline="30000" dirty="0"/>
          </a:p>
          <a:p>
            <a:pPr>
              <a:buNone/>
            </a:pPr>
            <a:r>
              <a:rPr lang="de-DE" sz="2000" dirty="0"/>
              <a:t>		– 0.018(</a:t>
            </a:r>
            <a:r>
              <a:rPr lang="de-DE" sz="2000" i="1" dirty="0"/>
              <a:t>L</a:t>
            </a:r>
            <a:r>
              <a:rPr lang="de-DE" sz="2000" dirty="0"/>
              <a:t>/</a:t>
            </a:r>
            <a:r>
              <a:rPr lang="de-DE" sz="2000" i="1" dirty="0"/>
              <a:t>T</a:t>
            </a:r>
            <a:r>
              <a:rPr lang="de-DE" sz="2000" dirty="0"/>
              <a:t>)</a:t>
            </a:r>
            <a:r>
              <a:rPr lang="de-DE" sz="2000" baseline="30000" dirty="0"/>
              <a:t>4</a:t>
            </a:r>
            <a:r>
              <a:rPr lang="de-DE" sz="2000" dirty="0"/>
              <a:t> – 35.5</a:t>
            </a:r>
            <a:r>
              <a:rPr lang="de-DE" sz="2000" i="1" dirty="0">
                <a:sym typeface="Symbol"/>
              </a:rPr>
              <a:t></a:t>
            </a:r>
            <a:r>
              <a:rPr lang="de-DE" sz="2000" dirty="0"/>
              <a:t>(</a:t>
            </a:r>
            <a:r>
              <a:rPr lang="de-DE" sz="2000" i="1" dirty="0">
                <a:sym typeface="Symbol"/>
              </a:rPr>
              <a:t> </a:t>
            </a:r>
            <a:r>
              <a:rPr lang="de-DE" sz="2000" dirty="0"/>
              <a:t>/</a:t>
            </a:r>
            <a:r>
              <a:rPr lang="de-DE" sz="2000" i="1" dirty="0"/>
              <a:t>T</a:t>
            </a:r>
            <a:r>
              <a:rPr lang="de-DE" sz="2000" dirty="0"/>
              <a:t>)</a:t>
            </a:r>
            <a:endParaRPr lang="en-AU" sz="2000" dirty="0"/>
          </a:p>
          <a:p>
            <a:pPr>
              <a:buNone/>
            </a:pPr>
            <a:r>
              <a:rPr lang="de-DE" sz="2000" dirty="0"/>
              <a:t>		– 0.153</a:t>
            </a:r>
            <a:r>
              <a:rPr lang="de-DE" sz="2000" i="1" dirty="0">
                <a:sym typeface="Symbol"/>
              </a:rPr>
              <a:t></a:t>
            </a:r>
            <a:r>
              <a:rPr lang="de-DE" sz="2000" dirty="0"/>
              <a:t>(</a:t>
            </a:r>
            <a:r>
              <a:rPr lang="de-DE" sz="2000" i="1" dirty="0"/>
              <a:t>L</a:t>
            </a:r>
            <a:r>
              <a:rPr lang="de-DE" sz="2000" dirty="0"/>
              <a:t>/</a:t>
            </a:r>
            <a:r>
              <a:rPr lang="de-DE" sz="2000" i="1" dirty="0"/>
              <a:t>T</a:t>
            </a:r>
            <a:r>
              <a:rPr lang="de-DE" sz="2000" dirty="0"/>
              <a:t>) + 4.38(</a:t>
            </a:r>
            <a:r>
              <a:rPr lang="de-DE" sz="2000" i="1" dirty="0">
                <a:sym typeface="Symbol"/>
              </a:rPr>
              <a:t> </a:t>
            </a:r>
            <a:r>
              <a:rPr lang="de-DE" sz="2000" dirty="0"/>
              <a:t>/</a:t>
            </a:r>
            <a:r>
              <a:rPr lang="de-DE" sz="2000" i="1" dirty="0"/>
              <a:t>T</a:t>
            </a:r>
            <a:r>
              <a:rPr lang="de-DE" sz="2000" dirty="0"/>
              <a:t>)(</a:t>
            </a:r>
            <a:r>
              <a:rPr lang="de-DE" sz="2000" i="1" dirty="0"/>
              <a:t>L</a:t>
            </a:r>
            <a:r>
              <a:rPr lang="de-DE" sz="2000" dirty="0"/>
              <a:t>/</a:t>
            </a:r>
            <a:r>
              <a:rPr lang="de-DE" sz="2000" i="1" dirty="0"/>
              <a:t>T</a:t>
            </a:r>
            <a:r>
              <a:rPr lang="de-DE" sz="2000" dirty="0"/>
              <a:t>)</a:t>
            </a:r>
            <a:endParaRPr lang="en-AU" sz="2000" dirty="0"/>
          </a:p>
          <a:p>
            <a:pPr>
              <a:buNone/>
            </a:pPr>
            <a:r>
              <a:rPr lang="de-DE" sz="2000" dirty="0"/>
              <a:t>		+ 30.6</a:t>
            </a:r>
            <a:r>
              <a:rPr lang="de-DE" sz="2000" i="1" dirty="0">
                <a:sym typeface="Symbol"/>
              </a:rPr>
              <a:t></a:t>
            </a:r>
            <a:r>
              <a:rPr lang="de-DE" sz="2000" baseline="30000" dirty="0"/>
              <a:t>2</a:t>
            </a:r>
            <a:r>
              <a:rPr lang="de-DE" sz="2000" dirty="0"/>
              <a:t>(</a:t>
            </a:r>
            <a:r>
              <a:rPr lang="de-DE" sz="2000" i="1" dirty="0">
                <a:sym typeface="Symbol"/>
              </a:rPr>
              <a:t> </a:t>
            </a:r>
            <a:r>
              <a:rPr lang="de-DE" sz="2000" dirty="0"/>
              <a:t>/</a:t>
            </a:r>
            <a:r>
              <a:rPr lang="de-DE" sz="2000" i="1" dirty="0"/>
              <a:t>T</a:t>
            </a:r>
            <a:r>
              <a:rPr lang="de-DE" sz="2000" dirty="0"/>
              <a:t>) – 0.219</a:t>
            </a:r>
            <a:r>
              <a:rPr lang="de-DE" sz="2000" i="1" dirty="0">
                <a:sym typeface="Symbol"/>
              </a:rPr>
              <a:t></a:t>
            </a:r>
            <a:r>
              <a:rPr lang="de-DE" sz="2000" baseline="30000" dirty="0"/>
              <a:t>2</a:t>
            </a:r>
            <a:r>
              <a:rPr lang="de-DE" sz="2000" dirty="0"/>
              <a:t>(</a:t>
            </a:r>
            <a:r>
              <a:rPr lang="de-DE" sz="2000" i="1" dirty="0"/>
              <a:t>L</a:t>
            </a:r>
            <a:r>
              <a:rPr lang="de-DE" sz="2000" dirty="0"/>
              <a:t>/</a:t>
            </a:r>
            <a:r>
              <a:rPr lang="de-DE" sz="2000" i="1" dirty="0"/>
              <a:t>T</a:t>
            </a:r>
            <a:r>
              <a:rPr lang="de-DE" sz="2000" dirty="0"/>
              <a:t>)</a:t>
            </a:r>
            <a:endParaRPr lang="en-AU" sz="2000" dirty="0"/>
          </a:p>
          <a:p>
            <a:pPr>
              <a:buNone/>
            </a:pPr>
            <a:r>
              <a:rPr lang="de-DE" sz="2000" dirty="0"/>
              <a:t>		– 64.3</a:t>
            </a:r>
            <a:r>
              <a:rPr lang="de-DE" sz="2000" i="1" dirty="0">
                <a:sym typeface="Symbol"/>
              </a:rPr>
              <a:t></a:t>
            </a:r>
            <a:r>
              <a:rPr lang="de-DE" sz="2000" dirty="0"/>
              <a:t>(</a:t>
            </a:r>
            <a:r>
              <a:rPr lang="de-DE" sz="2000" i="1" dirty="0">
                <a:sym typeface="Symbol"/>
              </a:rPr>
              <a:t> </a:t>
            </a:r>
            <a:r>
              <a:rPr lang="de-DE" sz="2000" dirty="0"/>
              <a:t>/</a:t>
            </a:r>
            <a:r>
              <a:rPr lang="de-DE" sz="2000" i="1" dirty="0"/>
              <a:t>T</a:t>
            </a:r>
            <a:r>
              <a:rPr lang="de-DE" sz="2000" dirty="0"/>
              <a:t>)</a:t>
            </a:r>
            <a:r>
              <a:rPr lang="de-DE" sz="2000" baseline="30000" dirty="0"/>
              <a:t>2</a:t>
            </a:r>
            <a:r>
              <a:rPr lang="de-DE" sz="2000" dirty="0"/>
              <a:t> + 0.041</a:t>
            </a:r>
            <a:r>
              <a:rPr lang="de-DE" sz="2000" i="1" dirty="0">
                <a:sym typeface="Symbol"/>
              </a:rPr>
              <a:t></a:t>
            </a:r>
            <a:r>
              <a:rPr lang="de-DE" sz="2000" dirty="0"/>
              <a:t>(</a:t>
            </a:r>
            <a:r>
              <a:rPr lang="de-DE" sz="2000" i="1" dirty="0"/>
              <a:t>L</a:t>
            </a:r>
            <a:r>
              <a:rPr lang="de-DE" sz="2000" dirty="0"/>
              <a:t>/</a:t>
            </a:r>
            <a:r>
              <a:rPr lang="de-DE" sz="2000" i="1" dirty="0"/>
              <a:t>T</a:t>
            </a:r>
            <a:r>
              <a:rPr lang="de-DE" sz="2000" dirty="0"/>
              <a:t>)</a:t>
            </a:r>
            <a:r>
              <a:rPr lang="de-DE" sz="2000" baseline="30000" dirty="0"/>
              <a:t>2</a:t>
            </a:r>
            <a:endParaRPr lang="en-AU" sz="2000" baseline="30000" dirty="0"/>
          </a:p>
          <a:p>
            <a:pPr>
              <a:buNone/>
            </a:pPr>
            <a:r>
              <a:rPr lang="de-DE" sz="2000" dirty="0"/>
              <a:t>		– 54.5(</a:t>
            </a:r>
            <a:r>
              <a:rPr lang="de-DE" sz="2000" i="1" dirty="0">
                <a:sym typeface="Symbol"/>
              </a:rPr>
              <a:t> </a:t>
            </a:r>
            <a:r>
              <a:rPr lang="de-DE" sz="2000" dirty="0"/>
              <a:t>/</a:t>
            </a:r>
            <a:r>
              <a:rPr lang="de-DE" sz="2000" i="1" dirty="0"/>
              <a:t>T</a:t>
            </a:r>
            <a:r>
              <a:rPr lang="de-DE" sz="2000" dirty="0"/>
              <a:t>)</a:t>
            </a:r>
            <a:r>
              <a:rPr lang="de-DE" sz="2000" baseline="30000" dirty="0"/>
              <a:t>2</a:t>
            </a:r>
            <a:r>
              <a:rPr lang="de-DE" sz="2000" dirty="0"/>
              <a:t>(</a:t>
            </a:r>
            <a:r>
              <a:rPr lang="de-DE" sz="2000" i="1" dirty="0"/>
              <a:t>L</a:t>
            </a:r>
            <a:r>
              <a:rPr lang="de-DE" sz="2000" dirty="0"/>
              <a:t>/</a:t>
            </a:r>
            <a:r>
              <a:rPr lang="de-DE" sz="2000" i="1" dirty="0"/>
              <a:t>T</a:t>
            </a:r>
            <a:r>
              <a:rPr lang="de-DE" sz="2000" dirty="0"/>
              <a:t>) + 0.595(</a:t>
            </a:r>
            <a:r>
              <a:rPr lang="de-DE" sz="2000" i="1" dirty="0">
                <a:sym typeface="Symbol"/>
              </a:rPr>
              <a:t> </a:t>
            </a:r>
            <a:r>
              <a:rPr lang="de-DE" sz="2000" dirty="0"/>
              <a:t>/</a:t>
            </a:r>
            <a:r>
              <a:rPr lang="de-DE" sz="2000" i="1" dirty="0"/>
              <a:t>T</a:t>
            </a:r>
            <a:r>
              <a:rPr lang="de-DE" sz="2000" dirty="0"/>
              <a:t>)(</a:t>
            </a:r>
            <a:r>
              <a:rPr lang="de-DE" sz="2000" i="1" dirty="0"/>
              <a:t>L</a:t>
            </a:r>
            <a:r>
              <a:rPr lang="de-DE" sz="2000" dirty="0"/>
              <a:t>/</a:t>
            </a:r>
            <a:r>
              <a:rPr lang="de-DE" sz="2000" i="1" dirty="0"/>
              <a:t>T</a:t>
            </a:r>
            <a:r>
              <a:rPr lang="de-DE" sz="2000" dirty="0"/>
              <a:t>)</a:t>
            </a:r>
            <a:r>
              <a:rPr lang="de-DE" sz="2000" baseline="30000" dirty="0"/>
              <a:t>2</a:t>
            </a:r>
            <a:endParaRPr lang="en-AU" sz="2000" baseline="30000" dirty="0"/>
          </a:p>
          <a:p>
            <a:pPr>
              <a:buNone/>
            </a:pPr>
            <a:r>
              <a:rPr lang="de-DE" sz="2000" dirty="0"/>
              <a:t>		+ </a:t>
            </a:r>
            <a:r>
              <a:rPr lang="de-DE" sz="2000" i="1" dirty="0">
                <a:sym typeface="Symbol"/>
              </a:rPr>
              <a:t></a:t>
            </a:r>
            <a:r>
              <a:rPr lang="de-DE" sz="2000" baseline="30000" dirty="0"/>
              <a:t>0.68</a:t>
            </a:r>
            <a:r>
              <a:rPr lang="de-DE" sz="2000" dirty="0"/>
              <a:t>(</a:t>
            </a:r>
            <a:r>
              <a:rPr lang="de-DE" sz="2000" i="1" dirty="0">
                <a:sym typeface="Symbol"/>
              </a:rPr>
              <a:t> </a:t>
            </a:r>
            <a:r>
              <a:rPr lang="de-DE" sz="2000" dirty="0"/>
              <a:t>/</a:t>
            </a:r>
            <a:r>
              <a:rPr lang="de-DE" sz="2000" i="1" dirty="0"/>
              <a:t>T</a:t>
            </a:r>
            <a:r>
              <a:rPr lang="de-DE" sz="2000" dirty="0"/>
              <a:t>)</a:t>
            </a:r>
            <a:r>
              <a:rPr lang="de-DE" sz="2000" baseline="30000" dirty="0"/>
              <a:t>–0.299</a:t>
            </a:r>
            <a:r>
              <a:rPr lang="de-DE" sz="2000" dirty="0"/>
              <a:t>(</a:t>
            </a:r>
            <a:r>
              <a:rPr lang="de-DE" sz="2000" i="1" dirty="0"/>
              <a:t>L</a:t>
            </a:r>
            <a:r>
              <a:rPr lang="de-DE" sz="2000" dirty="0"/>
              <a:t>/</a:t>
            </a:r>
            <a:r>
              <a:rPr lang="de-DE" sz="2000" i="1" dirty="0"/>
              <a:t>T</a:t>
            </a:r>
            <a:r>
              <a:rPr lang="de-DE" sz="2000" dirty="0"/>
              <a:t>)</a:t>
            </a:r>
            <a:r>
              <a:rPr lang="de-DE" sz="2000" baseline="30000" dirty="0"/>
              <a:t>0.263</a:t>
            </a:r>
            <a:r>
              <a:rPr lang="de-DE" sz="2000" dirty="0"/>
              <a:t> 			        (1)</a:t>
            </a:r>
            <a:endParaRPr lang="en-AU" sz="2000" dirty="0"/>
          </a:p>
          <a:p>
            <a:endParaRPr lang="en-US" sz="2000" dirty="0"/>
          </a:p>
          <a:p>
            <a:r>
              <a:rPr lang="en-US" sz="2000" dirty="0"/>
              <a:t>The histogram of percentage errors is narrow and sharply peaked, with the values all lying between </a:t>
            </a:r>
            <a:r>
              <a:rPr lang="de-DE" sz="2000" dirty="0"/>
              <a:t>–3.8% and +3.1%.</a:t>
            </a:r>
          </a:p>
          <a:p>
            <a:r>
              <a:rPr lang="en-US" sz="2000" dirty="0"/>
              <a:t>The equations were published in 2014 in </a:t>
            </a:r>
            <a:r>
              <a:rPr lang="en-US" sz="2000" i="1" dirty="0"/>
              <a:t>Adv. Mater. Research</a:t>
            </a:r>
            <a:r>
              <a:rPr lang="en-US" sz="2000" dirty="0"/>
              <a:t>.</a:t>
            </a:r>
            <a:endParaRPr lang="en-AU" sz="2000" dirty="0"/>
          </a:p>
          <a:p>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F0966FFD-E821-47CA-8C4A-0C511ED109C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HBC Stress Distribution Parametric Equation</a:t>
            </a:r>
            <a:endParaRPr lang="en-AU" dirty="0">
              <a:latin typeface="+mn-lt"/>
            </a:endParaRPr>
          </a:p>
        </p:txBody>
      </p:sp>
      <p:pic>
        <p:nvPicPr>
          <p:cNvPr id="5" name="Content Placeholder 4" descr="Screen Clipping"/>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3567" y="1052736"/>
            <a:ext cx="7215827" cy="4824536"/>
          </a:xfrm>
        </p:spPr>
      </p:pic>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7389837" y="1297335"/>
            <a:ext cx="466794" cy="369332"/>
          </a:xfrm>
          <a:prstGeom prst="rect">
            <a:avLst/>
          </a:prstGeom>
        </p:spPr>
        <p:txBody>
          <a:bodyPr wrap="none">
            <a:spAutoFit/>
          </a:bodyPr>
          <a:lstStyle/>
          <a:p>
            <a:r>
              <a:rPr lang="de-DE" dirty="0"/>
              <a:t>(2)</a:t>
            </a:r>
            <a:endParaRPr lang="en-AU" dirty="0"/>
          </a:p>
        </p:txBody>
      </p:sp>
      <p:pic>
        <p:nvPicPr>
          <p:cNvPr id="7" name="Picture 4" descr="C:\Users\huijun\Desktop\Huijun Data\WERG\UOW welding movie\UOW-logo.png">
            <a:extLst>
              <a:ext uri="{FF2B5EF4-FFF2-40B4-BE49-F238E27FC236}">
                <a16:creationId xmlns:a16="http://schemas.microsoft.com/office/drawing/2014/main" id="{F9273283-304B-4DAC-89D7-42F9E258623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de-DE" sz="2400" b="1" dirty="0">
                <a:latin typeface="+mn-lt"/>
              </a:rPr>
              <a:t>Residual Stress </a:t>
            </a:r>
            <a:r>
              <a:rPr lang="de-DE" sz="2400" b="1" dirty="0" err="1">
                <a:latin typeface="+mn-lt"/>
              </a:rPr>
              <a:t>Effects</a:t>
            </a:r>
            <a:r>
              <a:rPr lang="de-DE" sz="2400" b="1" dirty="0">
                <a:latin typeface="+mn-lt"/>
              </a:rPr>
              <a:t> on Fatigue Crack Growth from a T-Butt Weld </a:t>
            </a:r>
            <a:r>
              <a:rPr lang="de-DE" sz="2400" b="1" dirty="0" err="1">
                <a:latin typeface="+mn-lt"/>
              </a:rPr>
              <a:t>Toe</a:t>
            </a:r>
            <a:endParaRPr lang="en-AU" sz="2400" b="1" dirty="0">
              <a:latin typeface="+mn-lt"/>
            </a:endParaRPr>
          </a:p>
        </p:txBody>
      </p:sp>
      <p:sp>
        <p:nvSpPr>
          <p:cNvPr id="3" name="Content Placeholder 2"/>
          <p:cNvSpPr>
            <a:spLocks noGrp="1"/>
          </p:cNvSpPr>
          <p:nvPr>
            <p:ph idx="1"/>
          </p:nvPr>
        </p:nvSpPr>
        <p:spPr/>
        <p:txBody>
          <a:bodyPr/>
          <a:lstStyle/>
          <a:p>
            <a:pPr algn="ctr">
              <a:buNone/>
            </a:pPr>
            <a:r>
              <a:rPr lang="en-US" sz="2000" u="sng" dirty="0"/>
              <a:t>A.K. Hellier</a:t>
            </a:r>
            <a:r>
              <a:rPr lang="en-US" sz="2000" baseline="30000" dirty="0"/>
              <a:t>1</a:t>
            </a:r>
            <a:r>
              <a:rPr lang="en-US" sz="2000" dirty="0"/>
              <a:t>, H. Li</a:t>
            </a:r>
            <a:r>
              <a:rPr lang="en-US" sz="2000" baseline="30000" dirty="0"/>
              <a:t>1</a:t>
            </a:r>
            <a:r>
              <a:rPr lang="en-US" sz="2000" dirty="0"/>
              <a:t>, B.G. Prusty</a:t>
            </a:r>
            <a:r>
              <a:rPr lang="en-US" sz="2000" baseline="30000" dirty="0"/>
              <a:t>2</a:t>
            </a:r>
            <a:r>
              <a:rPr lang="en-US" sz="2000" dirty="0"/>
              <a:t>, G.M. Pearce</a:t>
            </a:r>
            <a:r>
              <a:rPr lang="en-US" sz="2000" baseline="30000" dirty="0"/>
              <a:t>2</a:t>
            </a:r>
            <a:r>
              <a:rPr lang="en-US" sz="2000" dirty="0"/>
              <a:t>,</a:t>
            </a:r>
          </a:p>
          <a:p>
            <a:pPr algn="ctr">
              <a:buNone/>
            </a:pPr>
            <a:r>
              <a:rPr lang="en-US" sz="2000" dirty="0"/>
              <a:t>M. Reid</a:t>
            </a:r>
            <a:r>
              <a:rPr lang="en-US" sz="2000" baseline="30000" dirty="0"/>
              <a:t>3</a:t>
            </a:r>
            <a:r>
              <a:rPr lang="en-US" sz="2000" dirty="0"/>
              <a:t>, A.M. Paradowska</a:t>
            </a:r>
            <a:r>
              <a:rPr lang="en-US" sz="2000" baseline="30000" dirty="0"/>
              <a:t>3</a:t>
            </a:r>
            <a:endParaRPr lang="en-US" baseline="30000" dirty="0"/>
          </a:p>
          <a:p>
            <a:pPr algn="ctr">
              <a:buNone/>
            </a:pPr>
            <a:endParaRPr lang="en-AU" sz="1500" dirty="0"/>
          </a:p>
          <a:p>
            <a:pPr algn="ctr">
              <a:buNone/>
            </a:pPr>
            <a:r>
              <a:rPr lang="en-US" sz="1500" i="1" baseline="30000" dirty="0"/>
              <a:t>1</a:t>
            </a:r>
            <a:r>
              <a:rPr lang="en-US" sz="1500" i="1" dirty="0"/>
              <a:t>School of Mechanical, Materials, Mechatronic &amp; Biomedical (MMMB) Engineering,</a:t>
            </a:r>
          </a:p>
          <a:p>
            <a:pPr algn="ctr">
              <a:buNone/>
            </a:pPr>
            <a:r>
              <a:rPr lang="en-US" sz="1500" i="1" dirty="0"/>
              <a:t>University of Wollongong, Northfields Avenue, Wollongong, NSW 2522, Australia;</a:t>
            </a:r>
            <a:endParaRPr lang="en-AU" sz="1500" i="1" dirty="0"/>
          </a:p>
          <a:p>
            <a:pPr algn="ctr">
              <a:buNone/>
            </a:pPr>
            <a:r>
              <a:rPr lang="en-US" sz="1500" i="1" baseline="30000" dirty="0"/>
              <a:t>2</a:t>
            </a:r>
            <a:r>
              <a:rPr lang="en-US" sz="1500" i="1" dirty="0"/>
              <a:t>School of Mechanical &amp; Manufacturing Engineering, UNSW Sydney</a:t>
            </a:r>
          </a:p>
          <a:p>
            <a:pPr algn="ctr">
              <a:buNone/>
            </a:pPr>
            <a:r>
              <a:rPr lang="en-US" sz="1500" i="1" dirty="0"/>
              <a:t>(The University of New South Wales), Sydney, NSW 2052, Australia;</a:t>
            </a:r>
          </a:p>
          <a:p>
            <a:pPr algn="ctr">
              <a:buNone/>
            </a:pPr>
            <a:r>
              <a:rPr lang="en-US" sz="1500" i="1" baseline="30000" dirty="0"/>
              <a:t>3</a:t>
            </a:r>
            <a:r>
              <a:rPr lang="en-US" sz="1500" i="1" dirty="0"/>
              <a:t>Australian Centre for Neutron Scattering,</a:t>
            </a:r>
          </a:p>
          <a:p>
            <a:pPr algn="ctr">
              <a:buNone/>
            </a:pPr>
            <a:r>
              <a:rPr lang="en-US" sz="1500" i="1" dirty="0"/>
              <a:t>Australian Nuclear Science &amp; Technology </a:t>
            </a:r>
            <a:r>
              <a:rPr lang="en-US" sz="1500" i="1" dirty="0" err="1"/>
              <a:t>Organisation</a:t>
            </a:r>
            <a:r>
              <a:rPr lang="en-US" sz="1500" i="1" dirty="0"/>
              <a:t> (ANSTO),</a:t>
            </a:r>
            <a:endParaRPr lang="en-AU" sz="1500" i="1" dirty="0"/>
          </a:p>
          <a:p>
            <a:pPr algn="ctr">
              <a:buNone/>
            </a:pPr>
            <a:r>
              <a:rPr lang="en-US" sz="1500" i="1" dirty="0"/>
              <a:t>Locked Bag 2001, </a:t>
            </a:r>
            <a:r>
              <a:rPr lang="en-US" sz="1500" i="1" dirty="0" err="1"/>
              <a:t>Kirrawee</a:t>
            </a:r>
            <a:r>
              <a:rPr lang="en-US" sz="1500" i="1" dirty="0"/>
              <a:t> DC, NSW 2232, Australia;</a:t>
            </a:r>
          </a:p>
          <a:p>
            <a:pPr algn="ctr">
              <a:buNone/>
            </a:pPr>
            <a:r>
              <a:rPr lang="en-US" sz="1500" dirty="0"/>
              <a:t>e: alanhellier@optusnet.com.au</a:t>
            </a:r>
          </a:p>
          <a:p>
            <a:pPr algn="ctr">
              <a:buNone/>
            </a:pPr>
            <a:endParaRPr lang="en-US" sz="15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54842"/>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C:\Users\huijun\Desktop\Huijun Data\WERG\UOW welding movie\UOW-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BDKH SIF Y-Factor Parametric Equations</a:t>
            </a:r>
            <a:endParaRPr lang="en-AU" dirty="0">
              <a:latin typeface="+mn-lt"/>
            </a:endParaRPr>
          </a:p>
        </p:txBody>
      </p:sp>
      <p:sp>
        <p:nvSpPr>
          <p:cNvPr id="3" name="Content Placeholder 2"/>
          <p:cNvSpPr>
            <a:spLocks noGrp="1"/>
          </p:cNvSpPr>
          <p:nvPr>
            <p:ph idx="1"/>
          </p:nvPr>
        </p:nvSpPr>
        <p:spPr>
          <a:xfrm>
            <a:off x="457200" y="1340768"/>
            <a:ext cx="8229600" cy="4320480"/>
          </a:xfrm>
        </p:spPr>
        <p:txBody>
          <a:bodyPr/>
          <a:lstStyle/>
          <a:p>
            <a:r>
              <a:rPr lang="en-US" sz="2000" dirty="0"/>
              <a:t>Existing BDKH parametric equations are available for T-butt weld toe stress intensity factor (SIF) geometric Y-factor at the deepest point of a semi-elliptical surface crack, subject to tension (membrane) and pure bending loadings.</a:t>
            </a:r>
          </a:p>
          <a:p>
            <a:r>
              <a:rPr lang="en-US" sz="2000" dirty="0"/>
              <a:t>These are based on the same 80 2-D FE analyses as the HBC equation, where </a:t>
            </a:r>
            <a:r>
              <a:rPr lang="en-US" sz="2000" i="1" dirty="0"/>
              <a:t>a</a:t>
            </a:r>
            <a:r>
              <a:rPr lang="en-US" sz="2000" dirty="0"/>
              <a:t> is the crack depth and </a:t>
            </a:r>
            <a:r>
              <a:rPr lang="en-US" sz="2000" i="1" dirty="0"/>
              <a:t>c</a:t>
            </a:r>
            <a:r>
              <a:rPr lang="en-US" sz="2000" dirty="0"/>
              <a:t> is the semi-crack width.</a:t>
            </a:r>
          </a:p>
          <a:p>
            <a:r>
              <a:rPr lang="en-US" sz="2000" dirty="0"/>
              <a:t>The following additional crack geometry validity limits apply:-</a:t>
            </a:r>
          </a:p>
          <a:p>
            <a:pPr>
              <a:buNone/>
            </a:pPr>
            <a:r>
              <a:rPr lang="de-DE" sz="2000" dirty="0"/>
              <a:t>	Range of crack aspect ratios:		0</a:t>
            </a:r>
            <a:r>
              <a:rPr lang="de-DE" sz="2000" u="sng" dirty="0"/>
              <a:t>&lt;</a:t>
            </a:r>
            <a:r>
              <a:rPr lang="de-DE" sz="2000" i="1" dirty="0">
                <a:sym typeface="Symbol"/>
              </a:rPr>
              <a:t>a</a:t>
            </a:r>
            <a:r>
              <a:rPr lang="de-DE" sz="2000" dirty="0"/>
              <a:t>/</a:t>
            </a:r>
            <a:r>
              <a:rPr lang="de-DE" sz="2000" i="1" dirty="0"/>
              <a:t>c</a:t>
            </a:r>
            <a:r>
              <a:rPr lang="de-DE" sz="2000" u="sng" dirty="0"/>
              <a:t>&lt;</a:t>
            </a:r>
            <a:r>
              <a:rPr lang="de-DE" sz="2000" dirty="0"/>
              <a:t>1.0</a:t>
            </a:r>
            <a:endParaRPr lang="en-US" sz="2000" dirty="0"/>
          </a:p>
          <a:p>
            <a:pPr>
              <a:buNone/>
            </a:pPr>
            <a:r>
              <a:rPr lang="de-DE" sz="2000" dirty="0"/>
              <a:t>	Range of crack depths:		0.01</a:t>
            </a:r>
            <a:r>
              <a:rPr lang="de-DE" sz="2000" u="sng" dirty="0"/>
              <a:t>&lt;</a:t>
            </a:r>
            <a:r>
              <a:rPr lang="de-DE" sz="2000" i="1" dirty="0">
                <a:sym typeface="Symbol"/>
              </a:rPr>
              <a:t>a</a:t>
            </a:r>
            <a:r>
              <a:rPr lang="de-DE" sz="2000" dirty="0"/>
              <a:t>/</a:t>
            </a:r>
            <a:r>
              <a:rPr lang="de-DE" sz="2000" i="1" dirty="0"/>
              <a:t>T</a:t>
            </a:r>
            <a:r>
              <a:rPr lang="de-DE" sz="2000" u="sng" dirty="0"/>
              <a:t>&lt;</a:t>
            </a:r>
            <a:r>
              <a:rPr lang="de-DE" sz="2000" dirty="0"/>
              <a:t>1.0</a:t>
            </a:r>
            <a:endParaRPr lang="en-US" sz="2000" dirty="0"/>
          </a:p>
          <a:p>
            <a:r>
              <a:rPr lang="en-US" sz="2000" dirty="0"/>
              <a:t>These equations were commissioned by the Marine Technology Support Unit of the UK Health and Safety Executive back in 1995.</a:t>
            </a:r>
          </a:p>
          <a:p>
            <a:r>
              <a:rPr lang="en-US" sz="2000" dirty="0"/>
              <a:t>A comprehensive verification study was subsequently conducted on both equations involving the generation of 160 tables and 81 plots.</a:t>
            </a:r>
          </a:p>
          <a:p>
            <a:r>
              <a:rPr lang="en-US" sz="2000" dirty="0"/>
              <a:t>The equations were published in 1999 in the </a:t>
            </a:r>
            <a:r>
              <a:rPr lang="en-US" sz="2000" i="1" dirty="0"/>
              <a:t>Int. J. Fatigue</a:t>
            </a:r>
            <a:r>
              <a:rPr lang="en-US" sz="2000" dirty="0"/>
              <a:t>.</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ED183F65-AF59-4C7B-BAE9-A1FBC3390C1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Weld Showing Semi-Elliptical Crack Geometry</a:t>
            </a:r>
            <a:endParaRPr lang="en-AU" dirty="0">
              <a:latin typeface="+mn-lt"/>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6032" y="1069504"/>
            <a:ext cx="4191936" cy="4879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descr="C:\Users\huijun\Desktop\Huijun Data\WERG\UOW welding movie\UOW-logo.png">
            <a:extLst>
              <a:ext uri="{FF2B5EF4-FFF2-40B4-BE49-F238E27FC236}">
                <a16:creationId xmlns:a16="http://schemas.microsoft.com/office/drawing/2014/main" id="{6E710848-B82F-499D-95B3-8CFE198AC3B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Assumed T-Butt and Crack Geometry for Runs</a:t>
            </a:r>
            <a:endParaRPr lang="en-AU" dirty="0">
              <a:latin typeface="+mn-lt"/>
            </a:endParaRPr>
          </a:p>
        </p:txBody>
      </p:sp>
      <p:sp>
        <p:nvSpPr>
          <p:cNvPr id="3" name="Content Placeholder 2"/>
          <p:cNvSpPr>
            <a:spLocks noGrp="1"/>
          </p:cNvSpPr>
          <p:nvPr>
            <p:ph idx="1"/>
          </p:nvPr>
        </p:nvSpPr>
        <p:spPr/>
        <p:txBody>
          <a:bodyPr/>
          <a:lstStyle/>
          <a:p>
            <a:r>
              <a:rPr lang="en-US" sz="2000" dirty="0"/>
              <a:t>Weld angle, </a:t>
            </a:r>
            <a:r>
              <a:rPr lang="de-DE" sz="2000" i="1" dirty="0">
                <a:sym typeface="Symbol"/>
              </a:rPr>
              <a:t></a:t>
            </a:r>
            <a:r>
              <a:rPr lang="en-US" sz="2000" dirty="0"/>
              <a:t> = 45</a:t>
            </a:r>
            <a:r>
              <a:rPr lang="de-DE" sz="2000" dirty="0"/>
              <a:t>°</a:t>
            </a:r>
            <a:endParaRPr lang="en-US" sz="2000" dirty="0"/>
          </a:p>
          <a:p>
            <a:r>
              <a:rPr lang="en-US" sz="2000" dirty="0"/>
              <a:t>Weld toe radius, </a:t>
            </a:r>
            <a:r>
              <a:rPr lang="de-DE" sz="2000" i="1" dirty="0">
                <a:sym typeface="Symbol"/>
              </a:rPr>
              <a:t></a:t>
            </a:r>
            <a:r>
              <a:rPr lang="en-US" sz="2000" dirty="0"/>
              <a:t> = 0.1mm</a:t>
            </a:r>
          </a:p>
          <a:p>
            <a:r>
              <a:rPr lang="en-US" sz="2000" dirty="0"/>
              <a:t>Main plate thickness, </a:t>
            </a:r>
            <a:r>
              <a:rPr lang="en-US" sz="2000" i="1" dirty="0"/>
              <a:t>T</a:t>
            </a:r>
            <a:r>
              <a:rPr lang="en-US" sz="2000" dirty="0"/>
              <a:t> = 10mm</a:t>
            </a:r>
          </a:p>
          <a:p>
            <a:r>
              <a:rPr lang="de-DE" sz="2000" i="1" dirty="0">
                <a:sym typeface="Symbol"/>
              </a:rPr>
              <a:t> </a:t>
            </a:r>
            <a:r>
              <a:rPr lang="de-DE" sz="2000" dirty="0"/>
              <a:t>/</a:t>
            </a:r>
            <a:r>
              <a:rPr lang="de-DE" sz="2000" i="1" dirty="0"/>
              <a:t>T</a:t>
            </a:r>
            <a:r>
              <a:rPr lang="en-US" sz="2000" dirty="0"/>
              <a:t> = 0.01</a:t>
            </a:r>
          </a:p>
          <a:p>
            <a:r>
              <a:rPr lang="en-US" sz="2000" dirty="0"/>
              <a:t>Welded attachment width, </a:t>
            </a:r>
            <a:r>
              <a:rPr lang="en-US" sz="2000" i="1" dirty="0"/>
              <a:t>L</a:t>
            </a:r>
            <a:r>
              <a:rPr lang="en-US" sz="2000" dirty="0"/>
              <a:t> = 30mm</a:t>
            </a:r>
          </a:p>
          <a:p>
            <a:r>
              <a:rPr lang="en-US" sz="2000" i="1" dirty="0"/>
              <a:t>L</a:t>
            </a:r>
            <a:r>
              <a:rPr lang="en-US" sz="2000" dirty="0"/>
              <a:t>/</a:t>
            </a:r>
            <a:r>
              <a:rPr lang="en-US" sz="2000" i="1" dirty="0"/>
              <a:t>T</a:t>
            </a:r>
            <a:r>
              <a:rPr lang="en-US" sz="2000" dirty="0"/>
              <a:t> = 3 (chosen to be close to 2.8 as for Monahan’s SCF and stress distribution equations)</a:t>
            </a:r>
          </a:p>
          <a:p>
            <a:r>
              <a:rPr lang="en-US" sz="2000" dirty="0"/>
              <a:t>Initial semi-elliptical crack depth, </a:t>
            </a:r>
            <a:r>
              <a:rPr lang="en-US" sz="2000" i="1" dirty="0" err="1"/>
              <a:t>a</a:t>
            </a:r>
            <a:r>
              <a:rPr lang="en-US" sz="2000" baseline="-25000" dirty="0" err="1"/>
              <a:t>i</a:t>
            </a:r>
            <a:r>
              <a:rPr lang="en-US" sz="2000" dirty="0"/>
              <a:t> = 0.1mm or 1mm</a:t>
            </a:r>
          </a:p>
          <a:p>
            <a:r>
              <a:rPr lang="en-US" sz="2000" dirty="0"/>
              <a:t>Initial semi-elliptical crack width, </a:t>
            </a:r>
            <a:r>
              <a:rPr lang="en-US" sz="2000" i="1" dirty="0"/>
              <a:t>c</a:t>
            </a:r>
            <a:r>
              <a:rPr lang="en-US" sz="2000" baseline="-25000" dirty="0"/>
              <a:t>i</a:t>
            </a:r>
            <a:r>
              <a:rPr lang="en-US" sz="2000" dirty="0"/>
              <a:t> = 1mm or 10mm</a:t>
            </a:r>
          </a:p>
          <a:p>
            <a:r>
              <a:rPr lang="en-US" sz="2000" dirty="0"/>
              <a:t>Initial full crack width, 2</a:t>
            </a:r>
            <a:r>
              <a:rPr lang="en-US" sz="2000" i="1" dirty="0"/>
              <a:t>c</a:t>
            </a:r>
            <a:r>
              <a:rPr lang="en-US" sz="2000" baseline="-25000" dirty="0"/>
              <a:t>i</a:t>
            </a:r>
            <a:r>
              <a:rPr lang="en-US" sz="2000" dirty="0"/>
              <a:t> = 2mm or 20mm</a:t>
            </a:r>
          </a:p>
          <a:p>
            <a:r>
              <a:rPr lang="en-US" sz="2000" dirty="0"/>
              <a:t>Semi-elliptical crack aspect ratio, </a:t>
            </a:r>
            <a:r>
              <a:rPr lang="en-US" sz="2000" i="1" dirty="0"/>
              <a:t>a</a:t>
            </a:r>
            <a:r>
              <a:rPr lang="en-US" sz="2000" dirty="0"/>
              <a:t>/</a:t>
            </a:r>
            <a:r>
              <a:rPr lang="en-US" sz="2000" i="1" dirty="0"/>
              <a:t>c</a:t>
            </a:r>
            <a:r>
              <a:rPr lang="en-US" sz="2000" dirty="0"/>
              <a:t> = 0.1</a:t>
            </a:r>
          </a:p>
          <a:p>
            <a:r>
              <a:rPr lang="en-US" sz="2000" dirty="0"/>
              <a:t>No. of crack increments is taken as 10,000 to ensure convergence.</a:t>
            </a:r>
          </a:p>
          <a:p>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0FDAD3E6-30F3-4519-B513-A844D2E3A31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Material Properties and Loading Conditions</a:t>
            </a:r>
            <a:endParaRPr lang="en-AU" dirty="0">
              <a:latin typeface="+mn-lt"/>
            </a:endParaRPr>
          </a:p>
        </p:txBody>
      </p:sp>
      <p:sp>
        <p:nvSpPr>
          <p:cNvPr id="3" name="Content Placeholder 2"/>
          <p:cNvSpPr>
            <a:spLocks noGrp="1"/>
          </p:cNvSpPr>
          <p:nvPr>
            <p:ph idx="1"/>
          </p:nvPr>
        </p:nvSpPr>
        <p:spPr/>
        <p:txBody>
          <a:bodyPr/>
          <a:lstStyle/>
          <a:p>
            <a:pPr marL="0" indent="0">
              <a:buNone/>
            </a:pPr>
            <a:r>
              <a:rPr lang="en-US" sz="2000" dirty="0"/>
              <a:t>Fatigue properties for A350 grade structural steel were used:-</a:t>
            </a:r>
          </a:p>
          <a:p>
            <a:r>
              <a:rPr lang="en-US" sz="2000" dirty="0"/>
              <a:t>Fatigue crack growth threshold, </a:t>
            </a:r>
            <a:r>
              <a:rPr lang="el-GR" sz="2000" i="1" dirty="0"/>
              <a:t>Δ</a:t>
            </a:r>
            <a:r>
              <a:rPr lang="en-US" sz="2000" i="1" dirty="0" err="1"/>
              <a:t>K</a:t>
            </a:r>
            <a:r>
              <a:rPr lang="en-US" sz="2000" baseline="-25000" dirty="0" err="1"/>
              <a:t>th</a:t>
            </a:r>
            <a:r>
              <a:rPr lang="en-US" sz="2000" dirty="0"/>
              <a:t> = 3.2 </a:t>
            </a:r>
            <a:r>
              <a:rPr lang="en-US" sz="2000" dirty="0" err="1"/>
              <a:t>MPa√m</a:t>
            </a:r>
            <a:r>
              <a:rPr lang="en-US" sz="2000" dirty="0"/>
              <a:t> (only considered to ensure that the applied stress range is enough to exceed this)</a:t>
            </a:r>
          </a:p>
          <a:p>
            <a:r>
              <a:rPr lang="en-US" sz="2000" dirty="0"/>
              <a:t>Fatigue crack growth coefficient in Paris Law, </a:t>
            </a:r>
            <a:r>
              <a:rPr lang="en-US" sz="2000" i="1" dirty="0"/>
              <a:t>C</a:t>
            </a:r>
            <a:r>
              <a:rPr lang="en-US" sz="2000" dirty="0"/>
              <a:t> = 8.57 x 10</a:t>
            </a:r>
            <a:r>
              <a:rPr lang="en-US" sz="2000" baseline="30000" dirty="0"/>
              <a:t>-12</a:t>
            </a:r>
            <a:r>
              <a:rPr lang="en-US" sz="2000" dirty="0"/>
              <a:t> </a:t>
            </a:r>
          </a:p>
          <a:p>
            <a:pPr>
              <a:buNone/>
            </a:pPr>
            <a:r>
              <a:rPr lang="en-US" sz="2000" dirty="0"/>
              <a:t>	and in Forman Equation, </a:t>
            </a:r>
            <a:r>
              <a:rPr lang="en-US" sz="2000" i="1" dirty="0"/>
              <a:t>C</a:t>
            </a:r>
            <a:r>
              <a:rPr lang="en-US" sz="2000" dirty="0"/>
              <a:t> = 3.7 x 10</a:t>
            </a:r>
            <a:r>
              <a:rPr lang="en-US" sz="2000" baseline="30000" dirty="0"/>
              <a:t>-9</a:t>
            </a:r>
            <a:r>
              <a:rPr lang="en-US" sz="2000" dirty="0"/>
              <a:t> (both in SI units)</a:t>
            </a:r>
          </a:p>
          <a:p>
            <a:r>
              <a:rPr lang="en-US" sz="2000" dirty="0"/>
              <a:t>Fatigue crack growth exponent in both, </a:t>
            </a:r>
            <a:r>
              <a:rPr lang="en-US" sz="2000" i="1" dirty="0"/>
              <a:t>m</a:t>
            </a:r>
            <a:r>
              <a:rPr lang="en-US" sz="2000" dirty="0"/>
              <a:t> = 3 (dimensionless)</a:t>
            </a:r>
          </a:p>
          <a:p>
            <a:endParaRPr lang="en-US" sz="2000" dirty="0"/>
          </a:p>
          <a:p>
            <a:pPr marL="0" indent="0">
              <a:buNone/>
            </a:pPr>
            <a:r>
              <a:rPr lang="en-US" sz="2000" dirty="0"/>
              <a:t>Applied stresses for crack propagation computer programs:-</a:t>
            </a:r>
          </a:p>
          <a:p>
            <a:r>
              <a:rPr lang="en-US" sz="2000" dirty="0"/>
              <a:t>Minimum applied membrane stress, </a:t>
            </a:r>
            <a:r>
              <a:rPr lang="en-US" sz="2000" dirty="0" err="1"/>
              <a:t>SigMin</a:t>
            </a:r>
            <a:r>
              <a:rPr lang="en-US" sz="2000" dirty="0"/>
              <a:t> = 0 </a:t>
            </a:r>
            <a:r>
              <a:rPr lang="en-US" sz="2000" dirty="0" err="1"/>
              <a:t>MPa</a:t>
            </a:r>
            <a:endParaRPr lang="en-US" sz="2000" dirty="0"/>
          </a:p>
          <a:p>
            <a:r>
              <a:rPr lang="en-US" sz="2000" dirty="0"/>
              <a:t>Maximum applied membrane stress, </a:t>
            </a:r>
            <a:r>
              <a:rPr lang="en-US" sz="2000" dirty="0" err="1"/>
              <a:t>SigMax</a:t>
            </a:r>
            <a:r>
              <a:rPr lang="en-US" sz="2000" dirty="0"/>
              <a:t> = 100 MPa</a:t>
            </a:r>
          </a:p>
          <a:p>
            <a:r>
              <a:rPr lang="en-US" sz="2000" dirty="0"/>
              <a:t>Stress ratio </a:t>
            </a:r>
            <a:r>
              <a:rPr lang="en-US" sz="2000" i="1" dirty="0"/>
              <a:t>R</a:t>
            </a:r>
            <a:r>
              <a:rPr lang="en-US" sz="2000" dirty="0"/>
              <a:t> = </a:t>
            </a:r>
            <a:r>
              <a:rPr lang="en-US" sz="2000" dirty="0" err="1"/>
              <a:t>SigMin</a:t>
            </a:r>
            <a:r>
              <a:rPr lang="en-US" sz="2000" dirty="0"/>
              <a:t>/</a:t>
            </a:r>
            <a:r>
              <a:rPr lang="en-US" sz="2000" dirty="0" err="1"/>
              <a:t>SigMax</a:t>
            </a:r>
            <a:r>
              <a:rPr lang="en-US" sz="2000" dirty="0"/>
              <a:t> = 0 but varies with residual stress.</a:t>
            </a:r>
          </a:p>
          <a:p>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EC16B1CF-0D03-4E75-89B1-4FD68FFB53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Paris Law and Forman Equation</a:t>
            </a:r>
            <a:endParaRPr lang="en-AU" dirty="0">
              <a:latin typeface="+mn-lt"/>
            </a:endParaRPr>
          </a:p>
        </p:txBody>
      </p:sp>
      <p:sp>
        <p:nvSpPr>
          <p:cNvPr id="3" name="Content Placeholder 2"/>
          <p:cNvSpPr>
            <a:spLocks noGrp="1"/>
          </p:cNvSpPr>
          <p:nvPr>
            <p:ph idx="1"/>
          </p:nvPr>
        </p:nvSpPr>
        <p:spPr/>
        <p:txBody>
          <a:bodyPr/>
          <a:lstStyle/>
          <a:p>
            <a:r>
              <a:rPr lang="en-US" sz="2000" dirty="0"/>
              <a:t>Paris Law:-</a:t>
            </a:r>
          </a:p>
          <a:p>
            <a:endParaRPr lang="en-US" sz="2000" dirty="0"/>
          </a:p>
          <a:p>
            <a:endParaRPr lang="en-US" sz="2000" dirty="0"/>
          </a:p>
          <a:p>
            <a:endParaRPr lang="en-US" sz="2000" dirty="0"/>
          </a:p>
          <a:p>
            <a:pPr>
              <a:buNone/>
            </a:pPr>
            <a:r>
              <a:rPr lang="en-US" sz="2000" dirty="0"/>
              <a:t>                                      </a:t>
            </a:r>
          </a:p>
          <a:p>
            <a:endParaRPr lang="en-US" sz="2000" dirty="0"/>
          </a:p>
          <a:p>
            <a:r>
              <a:rPr lang="en-US" sz="2000" dirty="0"/>
              <a:t>Forman Equation:-</a:t>
            </a:r>
          </a:p>
          <a:p>
            <a:endParaRPr lang="en-US" sz="2000" dirty="0"/>
          </a:p>
          <a:p>
            <a:pPr>
              <a:buNone/>
            </a:pP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sp>
        <p:nvSpPr>
          <p:cNvPr id="1033" name="Rectangle 9"/>
          <p:cNvSpPr>
            <a:spLocks noChangeArrowheads="1"/>
          </p:cNvSpPr>
          <p:nvPr/>
        </p:nvSpPr>
        <p:spPr bwMode="auto">
          <a:xfrm>
            <a:off x="0" y="1076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pic>
        <p:nvPicPr>
          <p:cNvPr id="16"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53184" y="1965599"/>
            <a:ext cx="3015556" cy="1195188"/>
          </a:xfrm>
          <a:prstGeom prst="rect">
            <a:avLst/>
          </a:prstGeom>
          <a:noFill/>
        </p:spPr>
      </p:pic>
      <p:sp>
        <p:nvSpPr>
          <p:cNvPr id="103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pic>
        <p:nvPicPr>
          <p:cNvPr id="1034"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91747" y="4111352"/>
            <a:ext cx="4626834" cy="1261864"/>
          </a:xfrm>
          <a:prstGeom prst="rect">
            <a:avLst/>
          </a:prstGeom>
          <a:noFill/>
        </p:spPr>
      </p:pic>
      <p:sp>
        <p:nvSpPr>
          <p:cNvPr id="1036" name="Rectangle 12"/>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pic>
        <p:nvPicPr>
          <p:cNvPr id="12" name="Picture 4" descr="C:\Users\huijun\Desktop\Huijun Data\WERG\UOW welding movie\UOW-logo.png">
            <a:extLst>
              <a:ext uri="{FF2B5EF4-FFF2-40B4-BE49-F238E27FC236}">
                <a16:creationId xmlns:a16="http://schemas.microsoft.com/office/drawing/2014/main" id="{9A091438-907D-49B8-8E59-696FC0A4EDB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085184"/>
            <a:ext cx="5486400" cy="566738"/>
          </a:xfrm>
        </p:spPr>
        <p:txBody>
          <a:bodyPr/>
          <a:lstStyle/>
          <a:p>
            <a:pPr algn="ctr"/>
            <a:r>
              <a:rPr lang="en-US" dirty="0">
                <a:latin typeface="+mn-lt"/>
              </a:rPr>
              <a:t>Fatigue crack growth curves (a) As-welded (b) Stress-relieved (c) Ultrasonically peened specimens.</a:t>
            </a:r>
            <a:endParaRPr lang="en-AU" dirty="0">
              <a:latin typeface="+mn-lt"/>
            </a:endParaRPr>
          </a:p>
        </p:txBody>
      </p:sp>
      <p:sp>
        <p:nvSpPr>
          <p:cNvPr id="5" name="Rectangle 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179388"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11"/>
          <p:cNvSpPr>
            <a:spLocks noChangeArrowheads="1"/>
          </p:cNvSpPr>
          <p:nvPr/>
        </p:nvSpPr>
        <p:spPr bwMode="auto">
          <a:xfrm>
            <a:off x="0" y="2965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7069"/>
          <a:stretch/>
        </p:blipFill>
        <p:spPr bwMode="auto">
          <a:xfrm>
            <a:off x="1259632" y="630526"/>
            <a:ext cx="6624736" cy="4022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descr="C:\Users\huijun\Desktop\Huijun Data\WERG\UOW welding movie\UOW-logo.png">
            <a:extLst>
              <a:ext uri="{FF2B5EF4-FFF2-40B4-BE49-F238E27FC236}">
                <a16:creationId xmlns:a16="http://schemas.microsoft.com/office/drawing/2014/main" id="{01AAB001-096D-45C7-8425-5B76BA658C8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50533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Influence of Residual Stresses</a:t>
            </a:r>
            <a:endParaRPr lang="en-AU" dirty="0">
              <a:latin typeface="+mn-lt"/>
            </a:endParaRPr>
          </a:p>
        </p:txBody>
      </p:sp>
      <p:sp>
        <p:nvSpPr>
          <p:cNvPr id="3" name="Content Placeholder 2"/>
          <p:cNvSpPr>
            <a:spLocks noGrp="1"/>
          </p:cNvSpPr>
          <p:nvPr>
            <p:ph idx="1"/>
          </p:nvPr>
        </p:nvSpPr>
        <p:spPr/>
        <p:txBody>
          <a:bodyPr/>
          <a:lstStyle/>
          <a:p>
            <a:r>
              <a:rPr lang="en-US" sz="2000" dirty="0"/>
              <a:t>The analyses conducted so far assume that a fatigue crack grows through a static residual stress field.</a:t>
            </a:r>
          </a:p>
          <a:p>
            <a:r>
              <a:rPr lang="en-US" sz="2000" dirty="0"/>
              <a:t>However, it is thought that in reality the weld toe residual stresses redistribute so that they are pushed ahead of the advancing crack, steadily reducing to zero as the back face of the plate is approached.</a:t>
            </a:r>
          </a:p>
          <a:p>
            <a:r>
              <a:rPr lang="en-US" sz="2000" dirty="0"/>
              <a:t>This implies that surface tensile or compressive residual stresses have a much greater effect on propagation life than predicted by the current modelling, but less than that predicted using the conservative assumptions of current standards such as BS 7910.</a:t>
            </a:r>
          </a:p>
          <a:p>
            <a:r>
              <a:rPr lang="en-US" sz="2000" dirty="0"/>
              <a:t>On the other hand, it is thought that the first few fatigue cycles diminish the residual stress at the crack tip.</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BF549DA8-4FC6-4692-BE81-EE8C827CFBF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67342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Conclusions</a:t>
            </a:r>
            <a:endParaRPr lang="en-AU" dirty="0">
              <a:latin typeface="+mn-lt"/>
            </a:endParaRPr>
          </a:p>
        </p:txBody>
      </p:sp>
      <p:sp>
        <p:nvSpPr>
          <p:cNvPr id="3" name="Content Placeholder 2"/>
          <p:cNvSpPr>
            <a:spLocks noGrp="1"/>
          </p:cNvSpPr>
          <p:nvPr>
            <p:ph idx="1"/>
          </p:nvPr>
        </p:nvSpPr>
        <p:spPr/>
        <p:txBody>
          <a:bodyPr/>
          <a:lstStyle/>
          <a:p>
            <a:r>
              <a:rPr lang="en-US" sz="2000" dirty="0"/>
              <a:t>Ultrasonic peening was found to be very effective at modifying the residual stress distribution.</a:t>
            </a:r>
          </a:p>
          <a:p>
            <a:r>
              <a:rPr lang="en-US" sz="2000" dirty="0"/>
              <a:t>As expected the as-welded residual stresses shortened the fatigue propagation life compared with the stress-free case, whereas ultrasonic peening </a:t>
            </a:r>
            <a:r>
              <a:rPr lang="en-US" sz="2000" i="1" dirty="0"/>
              <a:t>extended it or completely prevented fatigue crack growth</a:t>
            </a:r>
            <a:r>
              <a:rPr lang="en-US" sz="2000" dirty="0"/>
              <a:t> in modelling.</a:t>
            </a:r>
          </a:p>
          <a:p>
            <a:r>
              <a:rPr lang="en-US" sz="2000" dirty="0"/>
              <a:t>Since A350 steel is widely used in buildings, bridges and offshore structures, ultrasonic peening shows great promise as an in-situ peening method in order to improve weld fatigue performance.</a:t>
            </a: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38" y="6256361"/>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729F426E-95C9-4552-8C46-CA4D2D678E7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Introduction</a:t>
            </a:r>
            <a:endParaRPr lang="en-AU" dirty="0">
              <a:latin typeface="+mn-lt"/>
            </a:endParaRPr>
          </a:p>
        </p:txBody>
      </p:sp>
      <p:sp>
        <p:nvSpPr>
          <p:cNvPr id="3" name="Content Placeholder 2"/>
          <p:cNvSpPr>
            <a:spLocks noGrp="1"/>
          </p:cNvSpPr>
          <p:nvPr>
            <p:ph idx="1"/>
          </p:nvPr>
        </p:nvSpPr>
        <p:spPr/>
        <p:txBody>
          <a:bodyPr/>
          <a:lstStyle/>
          <a:p>
            <a:r>
              <a:rPr lang="en-US" sz="2000" dirty="0"/>
              <a:t>A350 grade black mild steel is one of the most widely used structural materials in the world, being commonly found in buildings, bridges and offshore structures.</a:t>
            </a:r>
          </a:p>
          <a:p>
            <a:r>
              <a:rPr lang="en-US" sz="2000" dirty="0"/>
              <a:t>Welding is commonly used to join two plates of structural steel and this often takes the form of a T-butt.</a:t>
            </a:r>
          </a:p>
          <a:p>
            <a:r>
              <a:rPr lang="en-US" sz="2000" dirty="0"/>
              <a:t>In addition, other more complex geometrical joints are often simplified for stress analysis purposes by approximating them as    2-D T-butt plate models (e.g. skewed T-joints, cruciform welded joints, tubular welded joints, pipe–plate joints, etc.).</a:t>
            </a:r>
          </a:p>
          <a:p>
            <a:r>
              <a:rPr lang="en-US" sz="2000" dirty="0"/>
              <a:t>However, all such welds are potentially susceptible to fatigue crack initiation and slow but accelerating growth arising as a result of fluctuating service loads, often eventually resulting in fast fracture.</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62347"/>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1B7FA3DA-EC7B-4112-9210-131A44D106F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3298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Ultrasonic Peening</a:t>
            </a:r>
            <a:endParaRPr lang="en-AU"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sz="2000" dirty="0"/>
              <a:t>Ultrasonic peening, more properly known as ultrasonic impact treatment (UIT), is a relatively recent development of the well-established shot peening process.</a:t>
            </a:r>
          </a:p>
          <a:p>
            <a:r>
              <a:rPr lang="en-US" sz="2000" dirty="0"/>
              <a:t>It was originally invented in 1972 in the former USSR to improve the fatigue and corrosion performance of ship and submarine hulls.</a:t>
            </a:r>
          </a:p>
          <a:p>
            <a:r>
              <a:rPr lang="en-US" sz="2000" dirty="0"/>
              <a:t>UIT is similar to conventional needle or hammer peening in many respects.</a:t>
            </a:r>
          </a:p>
          <a:p>
            <a:r>
              <a:rPr lang="en-US" sz="2000" dirty="0"/>
              <a:t>An important difference is that rather than using a pneumatic tool, which causes the needles or a single hammer-like rod to impact the weld surface at a frequency of 25-100 Hz, with UIT, the weld is impacted by a smaller number of rods vibrating at a much higher frequency on the order of 18,000-27,000 Hz.</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56600"/>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5F506B31-254B-449D-8F13-8AEF603573F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2615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Ultrasonic Peening (continued)</a:t>
            </a:r>
            <a:endParaRPr lang="en-AU" dirty="0">
              <a:latin typeface="+mn-lt"/>
            </a:endParaRPr>
          </a:p>
        </p:txBody>
      </p:sp>
      <p:sp>
        <p:nvSpPr>
          <p:cNvPr id="3" name="Content Placeholder 2"/>
          <p:cNvSpPr>
            <a:spLocks noGrp="1"/>
          </p:cNvSpPr>
          <p:nvPr>
            <p:ph idx="1"/>
          </p:nvPr>
        </p:nvSpPr>
        <p:spPr/>
        <p:txBody>
          <a:bodyPr/>
          <a:lstStyle/>
          <a:p>
            <a:r>
              <a:rPr lang="en-US" sz="2000" dirty="0"/>
              <a:t>This makes it a much quieter device, which vibrates at a lower intensity, so that the operator can use it for longer periods of time before tiring.</a:t>
            </a:r>
          </a:p>
          <a:p>
            <a:r>
              <a:rPr lang="en-US" sz="2000" dirty="0"/>
              <a:t>Ultrasonic peening is relatively cheap, can be applied in-situ and offers significant improvements in the lifespan of welded components when applied correctly.</a:t>
            </a:r>
          </a:p>
          <a:p>
            <a:r>
              <a:rPr lang="en-US" sz="2000" dirty="0"/>
              <a:t>This occurs for three different reasons:-</a:t>
            </a:r>
          </a:p>
          <a:p>
            <a:pPr marL="457200" indent="-457200">
              <a:buFont typeface="+mj-lt"/>
              <a:buAutoNum type="arabicParenR"/>
            </a:pPr>
            <a:r>
              <a:rPr lang="en-US" sz="2000" dirty="0"/>
              <a:t>removal of weld defects;</a:t>
            </a:r>
          </a:p>
          <a:p>
            <a:pPr marL="457200" indent="-457200">
              <a:buFont typeface="+mj-lt"/>
              <a:buAutoNum type="arabicParenR"/>
            </a:pPr>
            <a:r>
              <a:rPr lang="en-US" sz="2000" dirty="0"/>
              <a:t>reduction of stress concentration;</a:t>
            </a:r>
          </a:p>
          <a:p>
            <a:pPr marL="457200" indent="-457200">
              <a:buFont typeface="+mj-lt"/>
              <a:buAutoNum type="arabicParenR"/>
            </a:pPr>
            <a:r>
              <a:rPr lang="en-US" sz="2000" dirty="0"/>
              <a:t>redistribution of tensile stresses and/or introduction of compressive stresses.</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EA43469B-5EFF-41FD-AF47-A6B259E8DE2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0710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Experimental Welding</a:t>
            </a:r>
            <a:endParaRPr lang="en-AU" dirty="0">
              <a:latin typeface="+mn-lt"/>
            </a:endParaRPr>
          </a:p>
        </p:txBody>
      </p:sp>
      <p:sp>
        <p:nvSpPr>
          <p:cNvPr id="3" name="Content Placeholder 2"/>
          <p:cNvSpPr>
            <a:spLocks noGrp="1"/>
          </p:cNvSpPr>
          <p:nvPr>
            <p:ph idx="1"/>
          </p:nvPr>
        </p:nvSpPr>
        <p:spPr/>
        <p:txBody>
          <a:bodyPr/>
          <a:lstStyle/>
          <a:p>
            <a:r>
              <a:rPr lang="en-US" sz="2000" dirty="0">
                <a:latin typeface="+mn-lt"/>
              </a:rPr>
              <a:t>Dimensions were </a:t>
            </a:r>
            <a:r>
              <a:rPr lang="de-DE" sz="2000" dirty="0">
                <a:latin typeface="+mn-lt"/>
                <a:ea typeface="Times New Roman" panose="02020603050405020304" pitchFamily="18" charset="0"/>
              </a:rPr>
              <a:t>800</a:t>
            </a:r>
            <a:r>
              <a:rPr lang="de-DE" sz="2000" dirty="0">
                <a:latin typeface="+mn-lt"/>
                <a:ea typeface="Times New Roman" panose="02020603050405020304" pitchFamily="18" charset="0"/>
                <a:cs typeface="Times New Roman" panose="02020603050405020304" pitchFamily="18" charset="0"/>
                <a:sym typeface="Symbol" panose="05050102010706020507" pitchFamily="18" charset="2"/>
              </a:rPr>
              <a:t></a:t>
            </a:r>
            <a:r>
              <a:rPr lang="de-DE" sz="2000" dirty="0">
                <a:latin typeface="+mn-lt"/>
                <a:ea typeface="Times New Roman" panose="02020603050405020304" pitchFamily="18" charset="0"/>
              </a:rPr>
              <a:t>160</a:t>
            </a:r>
            <a:r>
              <a:rPr lang="de-DE" sz="2000" dirty="0">
                <a:latin typeface="+mn-lt"/>
                <a:ea typeface="Times New Roman" panose="02020603050405020304" pitchFamily="18" charset="0"/>
                <a:cs typeface="Times New Roman" panose="02020603050405020304" pitchFamily="18" charset="0"/>
                <a:sym typeface="Symbol" panose="05050102010706020507" pitchFamily="18" charset="2"/>
              </a:rPr>
              <a:t></a:t>
            </a:r>
            <a:r>
              <a:rPr lang="de-DE" sz="2000" dirty="0">
                <a:latin typeface="+mn-lt"/>
                <a:ea typeface="Times New Roman" panose="02020603050405020304" pitchFamily="18" charset="0"/>
              </a:rPr>
              <a:t>10mm for </a:t>
            </a:r>
            <a:r>
              <a:rPr lang="de-DE" sz="2000" dirty="0" err="1">
                <a:latin typeface="+mn-lt"/>
                <a:ea typeface="Times New Roman" panose="02020603050405020304" pitchFamily="18" charset="0"/>
              </a:rPr>
              <a:t>the</a:t>
            </a:r>
            <a:r>
              <a:rPr lang="de-DE" sz="2000" dirty="0">
                <a:latin typeface="+mn-lt"/>
                <a:ea typeface="Times New Roman" panose="02020603050405020304" pitchFamily="18" charset="0"/>
              </a:rPr>
              <a:t> </a:t>
            </a:r>
            <a:r>
              <a:rPr lang="de-DE" sz="2000" dirty="0" err="1">
                <a:latin typeface="+mn-lt"/>
                <a:ea typeface="Times New Roman" panose="02020603050405020304" pitchFamily="18" charset="0"/>
              </a:rPr>
              <a:t>base</a:t>
            </a:r>
            <a:r>
              <a:rPr lang="de-DE" sz="2000" dirty="0">
                <a:latin typeface="+mn-lt"/>
                <a:ea typeface="Times New Roman" panose="02020603050405020304" pitchFamily="18" charset="0"/>
              </a:rPr>
              <a:t> </a:t>
            </a:r>
            <a:r>
              <a:rPr lang="de-DE" sz="2000" dirty="0" err="1">
                <a:latin typeface="+mn-lt"/>
                <a:ea typeface="Times New Roman" panose="02020603050405020304" pitchFamily="18" charset="0"/>
              </a:rPr>
              <a:t>plate</a:t>
            </a:r>
            <a:r>
              <a:rPr lang="de-DE" sz="2000" dirty="0">
                <a:latin typeface="+mn-lt"/>
                <a:ea typeface="Times New Roman" panose="02020603050405020304" pitchFamily="18" charset="0"/>
              </a:rPr>
              <a:t> and </a:t>
            </a:r>
            <a:r>
              <a:rPr lang="de-DE" sz="2000" dirty="0">
                <a:latin typeface="+mn-lt"/>
              </a:rPr>
              <a:t>100</a:t>
            </a:r>
            <a:r>
              <a:rPr lang="de-DE" sz="2000" dirty="0">
                <a:latin typeface="+mn-lt"/>
                <a:sym typeface="Symbol" panose="05050102010706020507" pitchFamily="18" charset="2"/>
              </a:rPr>
              <a:t></a:t>
            </a:r>
            <a:r>
              <a:rPr lang="de-DE" sz="2000" dirty="0">
                <a:latin typeface="+mn-lt"/>
              </a:rPr>
              <a:t>160</a:t>
            </a:r>
            <a:r>
              <a:rPr lang="de-DE" sz="2000" dirty="0">
                <a:latin typeface="+mn-lt"/>
                <a:sym typeface="Symbol" panose="05050102010706020507" pitchFamily="18" charset="2"/>
              </a:rPr>
              <a:t></a:t>
            </a:r>
            <a:r>
              <a:rPr lang="de-DE" sz="2000" dirty="0">
                <a:latin typeface="+mn-lt"/>
              </a:rPr>
              <a:t>10mm for </a:t>
            </a:r>
            <a:r>
              <a:rPr lang="de-DE" sz="2000" dirty="0" err="1">
                <a:latin typeface="+mn-lt"/>
              </a:rPr>
              <a:t>the</a:t>
            </a:r>
            <a:r>
              <a:rPr lang="de-DE" sz="2000" dirty="0">
                <a:latin typeface="+mn-lt"/>
              </a:rPr>
              <a:t> </a:t>
            </a:r>
            <a:r>
              <a:rPr lang="de-DE" sz="2000" dirty="0" err="1">
                <a:latin typeface="+mn-lt"/>
              </a:rPr>
              <a:t>attachment</a:t>
            </a:r>
            <a:r>
              <a:rPr lang="de-DE" sz="2000" dirty="0">
                <a:latin typeface="+mn-lt"/>
              </a:rPr>
              <a:t> </a:t>
            </a:r>
            <a:r>
              <a:rPr lang="de-DE" sz="2000" dirty="0" err="1">
                <a:latin typeface="+mn-lt"/>
              </a:rPr>
              <a:t>plate</a:t>
            </a:r>
            <a:r>
              <a:rPr lang="de-DE" sz="2000" dirty="0">
                <a:latin typeface="+mn-lt"/>
              </a:rPr>
              <a:t> </a:t>
            </a:r>
            <a:r>
              <a:rPr lang="de-DE" sz="2000" dirty="0" err="1">
                <a:latin typeface="+mn-lt"/>
              </a:rPr>
              <a:t>of</a:t>
            </a:r>
            <a:r>
              <a:rPr lang="de-DE" sz="2000" dirty="0">
                <a:latin typeface="+mn-lt"/>
              </a:rPr>
              <a:t> </a:t>
            </a:r>
            <a:r>
              <a:rPr lang="de-DE" sz="2000" dirty="0" err="1">
                <a:latin typeface="+mn-lt"/>
              </a:rPr>
              <a:t>each</a:t>
            </a:r>
            <a:r>
              <a:rPr lang="de-DE" sz="2000" dirty="0">
                <a:latin typeface="+mn-lt"/>
              </a:rPr>
              <a:t> T-butt.</a:t>
            </a:r>
          </a:p>
          <a:p>
            <a:r>
              <a:rPr lang="en-US" sz="2000" dirty="0">
                <a:latin typeface="+mn-lt"/>
              </a:rPr>
              <a:t>During fabrication two base plates were tack welded back-to-back prior to welding of the double-beveled attachment plate to each, in order to minimize distortion.</a:t>
            </a:r>
          </a:p>
          <a:p>
            <a:r>
              <a:rPr lang="en-US" sz="2000" dirty="0">
                <a:latin typeface="+mn-lt"/>
              </a:rPr>
              <a:t>Balanced full-penetration GMAW fillet welding was employed, with six passes on each side.</a:t>
            </a:r>
          </a:p>
          <a:p>
            <a:r>
              <a:rPr lang="en-US" sz="2000" dirty="0">
                <a:latin typeface="+mn-lt"/>
              </a:rPr>
              <a:t>All welds passed ultrasonic testing (UT) for internal flaws and magnetic particle inspection (MPI) for surface flaws.</a:t>
            </a:r>
            <a:endParaRPr lang="en-AU" sz="2000" dirty="0">
              <a:latin typeface="+mn-lt"/>
            </a:endParaRPr>
          </a:p>
          <a:p>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43" y="6235843"/>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B311E522-733E-4DF4-929A-9CA3059A8FC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7132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mn-lt"/>
              </a:rPr>
              <a:t>Weld detail of typical T-butt joint before buffing.</a:t>
            </a:r>
            <a:endParaRPr lang="en-AU" dirty="0">
              <a:latin typeface="+mn-lt"/>
            </a:endParaRPr>
          </a:p>
        </p:txBody>
      </p:sp>
      <p:sp>
        <p:nvSpPr>
          <p:cNvPr id="3" name="Picture Placeholder 2"/>
          <p:cNvSpPr>
            <a:spLocks noGrp="1"/>
          </p:cNvSpPr>
          <p:nvPr>
            <p:ph type="pic" idx="1"/>
          </p:nvPr>
        </p:nvSpPr>
        <p:spPr>
          <a:xfrm>
            <a:off x="1802891" y="548680"/>
            <a:ext cx="5486400" cy="4114800"/>
          </a:xfrm>
        </p:spPr>
      </p:sp>
      <p:sp>
        <p:nvSpPr>
          <p:cNvPr id="4" name="Text Placeholder 3"/>
          <p:cNvSpPr>
            <a:spLocks noGrp="1"/>
          </p:cNvSpPr>
          <p:nvPr>
            <p:ph type="body" sz="half" idx="2"/>
          </p:nvPr>
        </p:nvSpPr>
        <p:spPr/>
        <p:txBody>
          <a:bodyPr/>
          <a:lstStyle/>
          <a:p>
            <a:pPr algn="ctr"/>
            <a:r>
              <a:rPr lang="en-US" sz="1600" dirty="0">
                <a:latin typeface="+mn-lt"/>
              </a:rPr>
              <a:t>Note six weld passes on each side.</a:t>
            </a:r>
            <a:endParaRPr lang="en-AU" sz="1600" dirty="0">
              <a:latin typeface="+mn-lt"/>
            </a:endParaRPr>
          </a:p>
        </p:txBody>
      </p:sp>
      <p:sp>
        <p:nvSpPr>
          <p:cNvPr id="5" name="Rectangle 2"/>
          <p:cNvSpPr>
            <a:spLocks noChangeArrowheads="1"/>
          </p:cNvSpPr>
          <p:nvPr/>
        </p:nvSpPr>
        <p:spPr bwMode="auto">
          <a:xfrm>
            <a:off x="2555776" y="81156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6550" y="548680"/>
            <a:ext cx="5857875" cy="415284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2555776" y="361191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descr="C:\Users\huijun\Desktop\Huijun Data\WERG\UOW welding movie\UOW-logo.png">
            <a:extLst>
              <a:ext uri="{FF2B5EF4-FFF2-40B4-BE49-F238E27FC236}">
                <a16:creationId xmlns:a16="http://schemas.microsoft.com/office/drawing/2014/main" id="{44ABDCAF-2DAB-4A55-9977-2BE6D70884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76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Neutron Diffraction</a:t>
            </a:r>
            <a:endParaRPr lang="en-AU" dirty="0">
              <a:latin typeface="+mn-lt"/>
            </a:endParaRPr>
          </a:p>
        </p:txBody>
      </p:sp>
      <p:sp>
        <p:nvSpPr>
          <p:cNvPr id="3" name="Content Placeholder 2"/>
          <p:cNvSpPr>
            <a:spLocks noGrp="1"/>
          </p:cNvSpPr>
          <p:nvPr>
            <p:ph idx="1"/>
          </p:nvPr>
        </p:nvSpPr>
        <p:spPr/>
        <p:txBody>
          <a:bodyPr/>
          <a:lstStyle/>
          <a:p>
            <a:r>
              <a:rPr lang="en-US" sz="2000" dirty="0"/>
              <a:t>Through-thickness residual stresses were measured from the weld toe into the base plate for as-welded, post weld heat treated (PWHT) and ultrasonically peened specimens using the KOWARI instrument at ANSTO.</a:t>
            </a:r>
          </a:p>
          <a:p>
            <a:r>
              <a:rPr lang="en-US" sz="2000" dirty="0"/>
              <a:t>The (non-destructive) neutron diffraction technique was chosen for this study because of its ability to measure thee-dimensional residual stress deep within the component at high resolutions.</a:t>
            </a:r>
          </a:p>
          <a:p>
            <a:r>
              <a:rPr lang="en-US" sz="2000" dirty="0"/>
              <a:t>For the neutron measurements a </a:t>
            </a:r>
            <a:r>
              <a:rPr lang="de-DE" sz="2000" dirty="0"/>
              <a:t>0.5</a:t>
            </a:r>
            <a:r>
              <a:rPr lang="de-DE" sz="2000" dirty="0">
                <a:sym typeface="Symbol" panose="05050102010706020507" pitchFamily="18" charset="2"/>
              </a:rPr>
              <a:t></a:t>
            </a:r>
            <a:r>
              <a:rPr lang="de-DE" sz="2000" dirty="0"/>
              <a:t>0.5</a:t>
            </a:r>
            <a:r>
              <a:rPr lang="de-DE" sz="2000" dirty="0">
                <a:sym typeface="Symbol" panose="05050102010706020507" pitchFamily="18" charset="2"/>
              </a:rPr>
              <a:t></a:t>
            </a:r>
            <a:r>
              <a:rPr lang="de-DE" sz="2000" dirty="0"/>
              <a:t>1mm</a:t>
            </a:r>
            <a:r>
              <a:rPr lang="de-DE" sz="2000" baseline="30000" dirty="0"/>
              <a:t>3</a:t>
            </a:r>
            <a:r>
              <a:rPr lang="de-DE" sz="2000" dirty="0"/>
              <a:t> </a:t>
            </a:r>
            <a:r>
              <a:rPr lang="en-US" sz="2000" dirty="0"/>
              <a:t>gauge volume was used for the longitudinal, transverse and normal components.</a:t>
            </a:r>
          </a:p>
          <a:p>
            <a:r>
              <a:rPr lang="en-GB" sz="2000" dirty="0"/>
              <a:t>The raw residual stress results measured during the as-welded and PWHT scans require considerable post-processing and were unavailable at the time of writing.</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08"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2ED622C9-D218-45ED-B74F-B04081223D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3982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Experimental Residual Stresses</a:t>
            </a:r>
            <a:endParaRPr lang="en-AU" dirty="0">
              <a:latin typeface="+mn-lt"/>
            </a:endParaRPr>
          </a:p>
        </p:txBody>
      </p:sp>
      <p:sp>
        <p:nvSpPr>
          <p:cNvPr id="3" name="Content Placeholder 2"/>
          <p:cNvSpPr>
            <a:spLocks noGrp="1"/>
          </p:cNvSpPr>
          <p:nvPr>
            <p:ph idx="1"/>
          </p:nvPr>
        </p:nvSpPr>
        <p:spPr/>
        <p:txBody>
          <a:bodyPr/>
          <a:lstStyle/>
          <a:p>
            <a:r>
              <a:rPr lang="en-US" sz="2000" dirty="0"/>
              <a:t>Although the nominal yield stress of the A350 grade plate is 350 MPa the actual yield stress is generally higher, in this case averaging out to about 400 MPa.</a:t>
            </a:r>
          </a:p>
          <a:p>
            <a:r>
              <a:rPr lang="en-US" sz="2000" dirty="0"/>
              <a:t>Ultrasonic peening was highly effective, leading to a residual stress redistribution with a maximum compressive stress of about 250 MPa at the weld toe surface and a maximum tensile stress of 220 MPa, at a depth of almost 3mm into the base plate.</a:t>
            </a:r>
            <a:endParaRPr lang="en-AU"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08" y="6270325"/>
            <a:ext cx="2088232" cy="5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C:\Users\huijun\Desktop\Huijun Data\WERG\UOW welding movie\UOW-logo.png">
            <a:extLst>
              <a:ext uri="{FF2B5EF4-FFF2-40B4-BE49-F238E27FC236}">
                <a16:creationId xmlns:a16="http://schemas.microsoft.com/office/drawing/2014/main" id="{0470A9F5-2EEA-42C5-9EEB-B4738DB750B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190061"/>
            <a:ext cx="690895" cy="69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1793961"/>
      </p:ext>
    </p:extLst>
  </p:cSld>
  <p:clrMapOvr>
    <a:masterClrMapping/>
  </p:clrMapOvr>
</p:sld>
</file>

<file path=ppt/theme/theme1.xml><?xml version="1.0" encoding="utf-8"?>
<a:theme xmlns:a="http://schemas.openxmlformats.org/drawingml/2006/main" name="MED PowerPoint Template">
  <a:themeElements>
    <a:clrScheme name="Custom 1">
      <a:dk1>
        <a:srgbClr val="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NSW">
      <a:majorFont>
        <a:latin typeface="Somme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lstStyle>
        <a:def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kumimoji="0" sz="1150" b="1" i="0" u="none" strike="noStrike" kern="1200" cap="none" spc="0" normalizeH="0" baseline="0" noProof="0" dirty="0" smtClean="0">
            <a:ln>
              <a:noFill/>
            </a:ln>
            <a:solidFill>
              <a:schemeClr val="tx1"/>
            </a:solidFill>
            <a:effectLst/>
            <a:uLnTx/>
            <a:uFillTx/>
            <a:latin typeface="Sommet bold"/>
            <a:ea typeface="+mn-ea"/>
            <a:cs typeface="+mn-cs"/>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14223</TotalTime>
  <Words>1566</Words>
  <Application>Microsoft Office PowerPoint</Application>
  <PresentationFormat>On-screen Show (4:3)</PresentationFormat>
  <Paragraphs>140</Paragraphs>
  <Slides>27</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Arial</vt:lpstr>
      <vt:lpstr>Calibri</vt:lpstr>
      <vt:lpstr>Courier New</vt:lpstr>
      <vt:lpstr>Microsoft Sans Serif</vt:lpstr>
      <vt:lpstr>Sommet</vt:lpstr>
      <vt:lpstr>Sommet Bold</vt:lpstr>
      <vt:lpstr>Symbol</vt:lpstr>
      <vt:lpstr>Times New Roman</vt:lpstr>
      <vt:lpstr>Wingdings</vt:lpstr>
      <vt:lpstr>MED PowerPoint Template</vt:lpstr>
      <vt:lpstr>PowerPoint Presentation</vt:lpstr>
      <vt:lpstr>Residual Stress Effects on Fatigue Crack Growth from a T-Butt Weld Toe</vt:lpstr>
      <vt:lpstr>Introduction</vt:lpstr>
      <vt:lpstr>Ultrasonic Peening</vt:lpstr>
      <vt:lpstr>Ultrasonic Peening (continued)</vt:lpstr>
      <vt:lpstr>Experimental Welding</vt:lpstr>
      <vt:lpstr>Weld detail of typical T-butt joint before buffing.</vt:lpstr>
      <vt:lpstr>Neutron Diffraction</vt:lpstr>
      <vt:lpstr>Experimental Residual Stresses</vt:lpstr>
      <vt:lpstr>T-butt weld toe through-thickness residual stresses after ultrasonic peening.</vt:lpstr>
      <vt:lpstr>As-Welded Residual Stresses from Literature</vt:lpstr>
      <vt:lpstr>Residual Stress Distribution from Literature</vt:lpstr>
      <vt:lpstr>Geometry of T-Butt Weldments Studied</vt:lpstr>
      <vt:lpstr>2-D Finite Element Analyses</vt:lpstr>
      <vt:lpstr>Matrix of Geometrical Parameters Analyzed</vt:lpstr>
      <vt:lpstr>Finite Element Mesh (dimensions in mm)</vt:lpstr>
      <vt:lpstr>Finite Element Fillet Radius Detail</vt:lpstr>
      <vt:lpstr>HBC Full SCF Parametric Equation</vt:lpstr>
      <vt:lpstr>HBC Stress Distribution Parametric Equation</vt:lpstr>
      <vt:lpstr>BDKH SIF Y-Factor Parametric Equations</vt:lpstr>
      <vt:lpstr>Weld Showing Semi-Elliptical Crack Geometry</vt:lpstr>
      <vt:lpstr>Assumed T-Butt and Crack Geometry for Runs</vt:lpstr>
      <vt:lpstr>Material Properties and Loading Conditions</vt:lpstr>
      <vt:lpstr>Paris Law and Forman Equation</vt:lpstr>
      <vt:lpstr>Fatigue crack growth curves (a) As-welded (b) Stress-relieved (c) Ultrasonically peened specimens.</vt:lpstr>
      <vt:lpstr>Influence of Residual Stresses</vt:lpstr>
      <vt:lpstr>Conclusions</vt:lpstr>
    </vt:vector>
  </TitlesOfParts>
  <Company>UNSW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Kristen Butcher</dc:creator>
  <cp:lastModifiedBy>Alan Hellier</cp:lastModifiedBy>
  <cp:revision>471</cp:revision>
  <dcterms:created xsi:type="dcterms:W3CDTF">2012-08-01T22:27:23Z</dcterms:created>
  <dcterms:modified xsi:type="dcterms:W3CDTF">2018-11-18T13:28:46Z</dcterms:modified>
</cp:coreProperties>
</file>